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4" r:id="rId7"/>
    <p:sldId id="265" r:id="rId8"/>
    <p:sldId id="266" r:id="rId9"/>
    <p:sldId id="267"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068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501384"/>
            <a:ext cx="6754058" cy="833199"/>
          </a:xfrm>
          <a:prstGeom prst="rect">
            <a:avLst/>
          </a:prstGeom>
          <a:noFill/>
          <a:ln/>
        </p:spPr>
        <p:txBody>
          <a:bodyPr wrap="none" rtlCol="0" anchor="t"/>
          <a:lstStyle/>
          <a:p>
            <a:pPr marL="0" indent="0">
              <a:lnSpc>
                <a:spcPts val="6561"/>
              </a:lnSpc>
              <a:buNone/>
            </a:pPr>
            <a:r>
              <a:rPr lang="en-US" sz="5249" dirty="0">
                <a:solidFill>
                  <a:srgbClr val="1B1B27"/>
                </a:solidFill>
                <a:latin typeface="Times New Roman" panose="02020603050405020304" pitchFamily="18" charset="0"/>
                <a:ea typeface="Corben" pitchFamily="34" charset="-122"/>
                <a:cs typeface="Times New Roman" panose="02020603050405020304" pitchFamily="18" charset="0"/>
              </a:rPr>
              <a:t>Introduction au projet</a:t>
            </a:r>
            <a:endParaRPr lang="en-US" sz="5249" dirty="0">
              <a:latin typeface="Times New Roman" panose="02020603050405020304" pitchFamily="18" charset="0"/>
              <a:cs typeface="Times New Roman" panose="02020603050405020304" pitchFamily="18" charset="0"/>
            </a:endParaRPr>
          </a:p>
        </p:txBody>
      </p:sp>
      <p:sp>
        <p:nvSpPr>
          <p:cNvPr id="6" name="Text 2"/>
          <p:cNvSpPr/>
          <p:nvPr/>
        </p:nvSpPr>
        <p:spPr>
          <a:xfrm>
            <a:off x="833199" y="3667839"/>
            <a:ext cx="7477601" cy="1421606"/>
          </a:xfrm>
          <a:prstGeom prst="rect">
            <a:avLst/>
          </a:prstGeom>
          <a:noFill/>
          <a:ln/>
        </p:spPr>
        <p:txBody>
          <a:bodyPr wrap="square" rtlCol="0" anchor="t"/>
          <a:lstStyle/>
          <a:p>
            <a:pPr marL="0" indent="0" algn="just">
              <a:lnSpc>
                <a:spcPts val="2799"/>
              </a:lnSpc>
              <a:buNone/>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Notre projet consiste à créer un site web permettant de générer des CV. Il offre des fonctionnalités telles que le remplissage des données, le choix du modèle de CV et la possibilité de télécharger le CV au format PDF. Notre site web </a:t>
            </a:r>
            <a:r>
              <a:rPr lang="en-US" sz="1750" dirty="0" err="1">
                <a:solidFill>
                  <a:srgbClr val="404155"/>
                </a:solidFill>
                <a:latin typeface="Times New Roman" panose="02020603050405020304" pitchFamily="18" charset="0"/>
                <a:ea typeface="Nobile" pitchFamily="34" charset="-122"/>
                <a:cs typeface="Times New Roman" panose="02020603050405020304" pitchFamily="18" charset="0"/>
              </a:rPr>
              <a:t>est</a:t>
            </a: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 développé en utilisant le langage PHP.</a:t>
            </a:r>
            <a:endParaRPr lang="en-US" sz="1750" dirty="0">
              <a:latin typeface="Times New Roman" panose="02020603050405020304" pitchFamily="18" charset="0"/>
              <a:cs typeface="Times New Roman" panose="02020603050405020304" pitchFamily="18" charset="0"/>
            </a:endParaRPr>
          </a:p>
        </p:txBody>
      </p:sp>
      <p:sp>
        <p:nvSpPr>
          <p:cNvPr id="7" name="Shape 3"/>
          <p:cNvSpPr/>
          <p:nvPr/>
        </p:nvSpPr>
        <p:spPr>
          <a:xfrm>
            <a:off x="833199" y="5356027"/>
            <a:ext cx="355402" cy="355402"/>
          </a:xfrm>
          <a:prstGeom prst="roundRect">
            <a:avLst>
              <a:gd name="adj" fmla="val 25726039"/>
            </a:avLst>
          </a:prstGeom>
          <a:noFill/>
          <a:ln w="7620">
            <a:solidFill>
              <a:srgbClr val="FFFFFF"/>
            </a:solidFill>
            <a:prstDash val="solid"/>
          </a:ln>
        </p:spPr>
      </p:sp>
      <p:sp>
        <p:nvSpPr>
          <p:cNvPr id="9" name="Text 4"/>
          <p:cNvSpPr/>
          <p:nvPr/>
        </p:nvSpPr>
        <p:spPr>
          <a:xfrm>
            <a:off x="1461051" y="5952544"/>
            <a:ext cx="1968698" cy="388858"/>
          </a:xfrm>
          <a:prstGeom prst="rect">
            <a:avLst/>
          </a:prstGeom>
          <a:noFill/>
          <a:ln/>
        </p:spPr>
        <p:txBody>
          <a:bodyPr wrap="none" rtlCol="0" anchor="t"/>
          <a:lstStyle/>
          <a:p>
            <a:pPr marL="0" indent="0" algn="l">
              <a:lnSpc>
                <a:spcPts val="3062"/>
              </a:lnSpc>
              <a:buNone/>
            </a:pPr>
            <a:r>
              <a:rPr lang="en-US" sz="2187" b="1" dirty="0">
                <a:solidFill>
                  <a:srgbClr val="404155"/>
                </a:solidFill>
                <a:latin typeface="Times New Roman" panose="02020603050405020304" pitchFamily="18" charset="0"/>
                <a:ea typeface="Nobile" pitchFamily="34" charset="-122"/>
                <a:cs typeface="Times New Roman" panose="02020603050405020304" pitchFamily="18" charset="0"/>
              </a:rPr>
              <a:t>Nom et </a:t>
            </a:r>
            <a:r>
              <a:rPr lang="en-US" sz="2187" b="1" dirty="0" err="1">
                <a:solidFill>
                  <a:srgbClr val="404155"/>
                </a:solidFill>
                <a:latin typeface="Times New Roman" panose="02020603050405020304" pitchFamily="18" charset="0"/>
                <a:ea typeface="Nobile" pitchFamily="34" charset="-122"/>
                <a:cs typeface="Times New Roman" panose="02020603050405020304" pitchFamily="18" charset="0"/>
              </a:rPr>
              <a:t>Prénom</a:t>
            </a:r>
            <a:r>
              <a:rPr lang="en-US" sz="2187" b="1" dirty="0">
                <a:solidFill>
                  <a:srgbClr val="404155"/>
                </a:solidFill>
                <a:latin typeface="Times New Roman" panose="02020603050405020304" pitchFamily="18" charset="0"/>
                <a:ea typeface="Nobile" pitchFamily="34" charset="-122"/>
                <a:cs typeface="Times New Roman" panose="02020603050405020304" pitchFamily="18" charset="0"/>
              </a:rPr>
              <a:t> :  </a:t>
            </a:r>
            <a:r>
              <a:rPr lang="en-US" sz="2187" b="1" dirty="0" err="1">
                <a:solidFill>
                  <a:srgbClr val="404155"/>
                </a:solidFill>
                <a:latin typeface="Times New Roman" panose="02020603050405020304" pitchFamily="18" charset="0"/>
                <a:ea typeface="Nobile" pitchFamily="34" charset="-122"/>
                <a:cs typeface="Times New Roman" panose="02020603050405020304" pitchFamily="18" charset="0"/>
              </a:rPr>
              <a:t>Hragui</a:t>
            </a:r>
            <a:r>
              <a:rPr lang="en-US" sz="2187" b="1" dirty="0">
                <a:solidFill>
                  <a:srgbClr val="404155"/>
                </a:solidFill>
                <a:latin typeface="Times New Roman" panose="02020603050405020304" pitchFamily="18" charset="0"/>
                <a:ea typeface="Nobile" pitchFamily="34" charset="-122"/>
                <a:cs typeface="Times New Roman" panose="02020603050405020304" pitchFamily="18" charset="0"/>
              </a:rPr>
              <a:t> </a:t>
            </a:r>
            <a:r>
              <a:rPr lang="en-US" sz="2187" b="1" dirty="0" err="1">
                <a:solidFill>
                  <a:srgbClr val="404155"/>
                </a:solidFill>
                <a:latin typeface="Times New Roman" panose="02020603050405020304" pitchFamily="18" charset="0"/>
                <a:ea typeface="Nobile" pitchFamily="34" charset="-122"/>
                <a:cs typeface="Times New Roman" panose="02020603050405020304" pitchFamily="18" charset="0"/>
              </a:rPr>
              <a:t>Ilhem</a:t>
            </a:r>
            <a:endParaRPr lang="en-US" sz="2187" dirty="0">
              <a:latin typeface="Times New Roman" panose="02020603050405020304" pitchFamily="18" charset="0"/>
              <a:cs typeface="Times New Roman" panose="02020603050405020304" pitchFamily="18" charset="0"/>
            </a:endParaRPr>
          </a:p>
        </p:txBody>
      </p:sp>
      <p:pic>
        <p:nvPicPr>
          <p:cNvPr id="12" name="Image 11">
            <a:extLst>
              <a:ext uri="{FF2B5EF4-FFF2-40B4-BE49-F238E27FC236}">
                <a16:creationId xmlns:a16="http://schemas.microsoft.com/office/drawing/2014/main" id="{8AEF7522-4B1A-4E7E-BE1B-B50C2DE25D5A}"/>
              </a:ext>
            </a:extLst>
          </p:cNvPr>
          <p:cNvPicPr>
            <a:picLocks noChangeAspect="1"/>
          </p:cNvPicPr>
          <p:nvPr/>
        </p:nvPicPr>
        <p:blipFill>
          <a:blip r:embed="rId5"/>
          <a:stretch>
            <a:fillRect/>
          </a:stretch>
        </p:blipFill>
        <p:spPr>
          <a:xfrm>
            <a:off x="9506247" y="1527575"/>
            <a:ext cx="4761905" cy="4761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25473"/>
            <a:ext cx="5554980" cy="694373"/>
          </a:xfrm>
          <a:prstGeom prst="rect">
            <a:avLst/>
          </a:prstGeom>
          <a:noFill/>
          <a:ln/>
        </p:spPr>
        <p:txBody>
          <a:bodyPr wrap="none" rtlCol="0" anchor="t"/>
          <a:lstStyle/>
          <a:p>
            <a:pPr marL="0" indent="0">
              <a:lnSpc>
                <a:spcPts val="5468"/>
              </a:lnSpc>
              <a:buNone/>
            </a:pPr>
            <a:r>
              <a:rPr lang="en-US" sz="4374" dirty="0">
                <a:solidFill>
                  <a:srgbClr val="1B1B27"/>
                </a:solidFill>
                <a:latin typeface="Times New Roman" panose="02020603050405020304" pitchFamily="18" charset="0"/>
                <a:ea typeface="Corben" pitchFamily="34" charset="-122"/>
                <a:cs typeface="Times New Roman" panose="02020603050405020304" pitchFamily="18" charset="0"/>
              </a:rPr>
              <a:t>Objectif du projet</a:t>
            </a:r>
            <a:endParaRPr lang="en-US" sz="4374" dirty="0">
              <a:latin typeface="Times New Roman" panose="02020603050405020304" pitchFamily="18" charset="0"/>
              <a:cs typeface="Times New Roman" panose="02020603050405020304" pitchFamily="18" charset="0"/>
            </a:endParaRPr>
          </a:p>
        </p:txBody>
      </p:sp>
      <p:sp>
        <p:nvSpPr>
          <p:cNvPr id="6" name="Shape 2"/>
          <p:cNvSpPr/>
          <p:nvPr/>
        </p:nvSpPr>
        <p:spPr>
          <a:xfrm>
            <a:off x="4801910" y="1953101"/>
            <a:ext cx="44410" cy="5351026"/>
          </a:xfrm>
          <a:prstGeom prst="roundRect">
            <a:avLst>
              <a:gd name="adj" fmla="val 225151"/>
            </a:avLst>
          </a:prstGeom>
          <a:solidFill>
            <a:srgbClr val="B8BFDF"/>
          </a:solidFill>
          <a:ln/>
        </p:spPr>
      </p:sp>
      <p:sp>
        <p:nvSpPr>
          <p:cNvPr id="7" name="Shape 3"/>
          <p:cNvSpPr/>
          <p:nvPr/>
        </p:nvSpPr>
        <p:spPr>
          <a:xfrm>
            <a:off x="5074027" y="2354401"/>
            <a:ext cx="777597" cy="44410"/>
          </a:xfrm>
          <a:prstGeom prst="roundRect">
            <a:avLst>
              <a:gd name="adj" fmla="val 225151"/>
            </a:avLst>
          </a:prstGeom>
          <a:solidFill>
            <a:srgbClr val="B8BFDF"/>
          </a:solidFill>
          <a:ln/>
        </p:spPr>
      </p:sp>
      <p:sp>
        <p:nvSpPr>
          <p:cNvPr id="8" name="Shape 4"/>
          <p:cNvSpPr/>
          <p:nvPr/>
        </p:nvSpPr>
        <p:spPr>
          <a:xfrm>
            <a:off x="4574084" y="2126694"/>
            <a:ext cx="499943" cy="499943"/>
          </a:xfrm>
          <a:prstGeom prst="roundRect">
            <a:avLst>
              <a:gd name="adj" fmla="val 20000"/>
            </a:avLst>
          </a:prstGeom>
          <a:solidFill>
            <a:srgbClr val="D2D9F9"/>
          </a:solidFill>
          <a:ln w="7620">
            <a:solidFill>
              <a:srgbClr val="B8BFDF"/>
            </a:solidFill>
            <a:prstDash val="solid"/>
          </a:ln>
        </p:spPr>
      </p:sp>
      <p:sp>
        <p:nvSpPr>
          <p:cNvPr id="9" name="Text 5"/>
          <p:cNvSpPr/>
          <p:nvPr/>
        </p:nvSpPr>
        <p:spPr>
          <a:xfrm>
            <a:off x="4774823" y="2168366"/>
            <a:ext cx="98465"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Times New Roman" panose="02020603050405020304" pitchFamily="18" charset="0"/>
                <a:ea typeface="Corben" pitchFamily="34" charset="-122"/>
                <a:cs typeface="Times New Roman" panose="02020603050405020304" pitchFamily="18" charset="0"/>
              </a:rPr>
              <a:t>1</a:t>
            </a:r>
            <a:endParaRPr lang="en-US" sz="2624" dirty="0">
              <a:latin typeface="Times New Roman" panose="02020603050405020304" pitchFamily="18" charset="0"/>
              <a:cs typeface="Times New Roman" panose="02020603050405020304" pitchFamily="18" charset="0"/>
            </a:endParaRPr>
          </a:p>
        </p:txBody>
      </p:sp>
      <p:sp>
        <p:nvSpPr>
          <p:cNvPr id="10" name="Text 6"/>
          <p:cNvSpPr/>
          <p:nvPr/>
        </p:nvSpPr>
        <p:spPr>
          <a:xfrm>
            <a:off x="6046113" y="2175272"/>
            <a:ext cx="3322677" cy="347186"/>
          </a:xfrm>
          <a:prstGeom prst="rect">
            <a:avLst/>
          </a:prstGeom>
          <a:noFill/>
          <a:ln/>
        </p:spPr>
        <p:txBody>
          <a:bodyPr wrap="none" rtlCol="0" anchor="t"/>
          <a:lstStyle/>
          <a:p>
            <a:pPr marL="0" indent="0" algn="l">
              <a:lnSpc>
                <a:spcPts val="2734"/>
              </a:lnSpc>
              <a:buNone/>
            </a:pPr>
            <a:r>
              <a:rPr lang="en-US" sz="2187" dirty="0">
                <a:solidFill>
                  <a:srgbClr val="404155"/>
                </a:solidFill>
                <a:latin typeface="Times New Roman" panose="02020603050405020304" pitchFamily="18" charset="0"/>
                <a:ea typeface="Corben" pitchFamily="34" charset="-122"/>
                <a:cs typeface="Times New Roman" panose="02020603050405020304" pitchFamily="18" charset="0"/>
              </a:rPr>
              <a:t>Faciliter la création de CV</a:t>
            </a:r>
            <a:endParaRPr lang="en-US" sz="2187" dirty="0">
              <a:latin typeface="Times New Roman" panose="02020603050405020304" pitchFamily="18" charset="0"/>
              <a:cs typeface="Times New Roman" panose="02020603050405020304" pitchFamily="18" charset="0"/>
            </a:endParaRPr>
          </a:p>
        </p:txBody>
      </p:sp>
      <p:sp>
        <p:nvSpPr>
          <p:cNvPr id="11" name="Text 7"/>
          <p:cNvSpPr/>
          <p:nvPr/>
        </p:nvSpPr>
        <p:spPr>
          <a:xfrm>
            <a:off x="6046113" y="2655689"/>
            <a:ext cx="7751088" cy="710803"/>
          </a:xfrm>
          <a:prstGeom prst="rect">
            <a:avLst/>
          </a:prstGeom>
          <a:noFill/>
          <a:ln/>
        </p:spPr>
        <p:txBody>
          <a:bodyPr wrap="square" rtlCol="0" anchor="t"/>
          <a:lstStyle/>
          <a:p>
            <a:pPr marL="0" indent="0" algn="just">
              <a:lnSpc>
                <a:spcPts val="2799"/>
              </a:lnSpc>
              <a:buNone/>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L'objectif est de simplifier le processus de création de CV en offrant un </a:t>
            </a:r>
            <a:r>
              <a:rPr lang="en-US" sz="1750" dirty="0" err="1">
                <a:solidFill>
                  <a:srgbClr val="404155"/>
                </a:solidFill>
                <a:latin typeface="Times New Roman" panose="02020603050405020304" pitchFamily="18" charset="0"/>
                <a:ea typeface="Nobile" pitchFamily="34" charset="-122"/>
                <a:cs typeface="Times New Roman" panose="02020603050405020304" pitchFamily="18" charset="0"/>
              </a:rPr>
              <a:t>outil</a:t>
            </a: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 convivial et accessible à tous les utilisateurs.</a:t>
            </a:r>
            <a:endParaRPr lang="en-US" sz="1750" dirty="0">
              <a:latin typeface="Times New Roman" panose="02020603050405020304" pitchFamily="18" charset="0"/>
              <a:cs typeface="Times New Roman" panose="02020603050405020304" pitchFamily="18" charset="0"/>
            </a:endParaRPr>
          </a:p>
        </p:txBody>
      </p:sp>
      <p:sp>
        <p:nvSpPr>
          <p:cNvPr id="12" name="Shape 8"/>
          <p:cNvSpPr/>
          <p:nvPr/>
        </p:nvSpPr>
        <p:spPr>
          <a:xfrm>
            <a:off x="5074027" y="4212134"/>
            <a:ext cx="777597" cy="44410"/>
          </a:xfrm>
          <a:prstGeom prst="roundRect">
            <a:avLst>
              <a:gd name="adj" fmla="val 225151"/>
            </a:avLst>
          </a:prstGeom>
          <a:solidFill>
            <a:srgbClr val="B8BFDF"/>
          </a:solidFill>
          <a:ln/>
        </p:spPr>
      </p:sp>
      <p:sp>
        <p:nvSpPr>
          <p:cNvPr id="13" name="Shape 9"/>
          <p:cNvSpPr/>
          <p:nvPr/>
        </p:nvSpPr>
        <p:spPr>
          <a:xfrm>
            <a:off x="4574084" y="3984427"/>
            <a:ext cx="499943" cy="499943"/>
          </a:xfrm>
          <a:prstGeom prst="roundRect">
            <a:avLst>
              <a:gd name="adj" fmla="val 20000"/>
            </a:avLst>
          </a:prstGeom>
          <a:solidFill>
            <a:srgbClr val="D2D9F9"/>
          </a:solidFill>
          <a:ln w="7620">
            <a:solidFill>
              <a:srgbClr val="B8BFDF"/>
            </a:solidFill>
            <a:prstDash val="solid"/>
          </a:ln>
        </p:spPr>
      </p:sp>
      <p:sp>
        <p:nvSpPr>
          <p:cNvPr id="14" name="Text 10"/>
          <p:cNvSpPr/>
          <p:nvPr/>
        </p:nvSpPr>
        <p:spPr>
          <a:xfrm>
            <a:off x="4737080" y="4026098"/>
            <a:ext cx="173831"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Times New Roman" panose="02020603050405020304" pitchFamily="18" charset="0"/>
                <a:ea typeface="Corben" pitchFamily="34" charset="-122"/>
                <a:cs typeface="Times New Roman" panose="02020603050405020304" pitchFamily="18" charset="0"/>
              </a:rPr>
              <a:t>2</a:t>
            </a:r>
            <a:endParaRPr lang="en-US" sz="2624" dirty="0">
              <a:latin typeface="Times New Roman" panose="02020603050405020304" pitchFamily="18" charset="0"/>
              <a:cs typeface="Times New Roman" panose="02020603050405020304" pitchFamily="18" charset="0"/>
            </a:endParaRPr>
          </a:p>
        </p:txBody>
      </p:sp>
      <p:sp>
        <p:nvSpPr>
          <p:cNvPr id="15" name="Text 11"/>
          <p:cNvSpPr/>
          <p:nvPr/>
        </p:nvSpPr>
        <p:spPr>
          <a:xfrm>
            <a:off x="6046113" y="4033004"/>
            <a:ext cx="2997041" cy="347186"/>
          </a:xfrm>
          <a:prstGeom prst="rect">
            <a:avLst/>
          </a:prstGeom>
          <a:noFill/>
          <a:ln/>
        </p:spPr>
        <p:txBody>
          <a:bodyPr wrap="none" rtlCol="0" anchor="t"/>
          <a:lstStyle/>
          <a:p>
            <a:pPr marL="0" indent="0" algn="l">
              <a:lnSpc>
                <a:spcPts val="2734"/>
              </a:lnSpc>
              <a:buNone/>
            </a:pPr>
            <a:r>
              <a:rPr lang="en-US" sz="2187" dirty="0">
                <a:solidFill>
                  <a:srgbClr val="404155"/>
                </a:solidFill>
                <a:latin typeface="Times New Roman" panose="02020603050405020304" pitchFamily="18" charset="0"/>
                <a:ea typeface="Corben" pitchFamily="34" charset="-122"/>
                <a:cs typeface="Times New Roman" panose="02020603050405020304" pitchFamily="18" charset="0"/>
              </a:rPr>
              <a:t>Optimisation du temps</a:t>
            </a:r>
            <a:endParaRPr lang="en-US" sz="2187" dirty="0">
              <a:latin typeface="Times New Roman" panose="02020603050405020304" pitchFamily="18" charset="0"/>
              <a:cs typeface="Times New Roman" panose="02020603050405020304" pitchFamily="18" charset="0"/>
            </a:endParaRPr>
          </a:p>
        </p:txBody>
      </p:sp>
      <p:sp>
        <p:nvSpPr>
          <p:cNvPr id="16" name="Text 12"/>
          <p:cNvSpPr/>
          <p:nvPr/>
        </p:nvSpPr>
        <p:spPr>
          <a:xfrm>
            <a:off x="6046113" y="4513421"/>
            <a:ext cx="7751088" cy="710803"/>
          </a:xfrm>
          <a:prstGeom prst="rect">
            <a:avLst/>
          </a:prstGeom>
          <a:noFill/>
          <a:ln/>
        </p:spPr>
        <p:txBody>
          <a:bodyPr wrap="square" rtlCol="0" anchor="t"/>
          <a:lstStyle/>
          <a:p>
            <a:pPr marL="0" indent="0" algn="just">
              <a:lnSpc>
                <a:spcPts val="2799"/>
              </a:lnSpc>
              <a:buNone/>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Notre projet vise à économiser du temps en automatisant la génération de CV, offrant ainsi une solution efficace et rapide.</a:t>
            </a:r>
            <a:endParaRPr lang="en-US" sz="1750" dirty="0">
              <a:latin typeface="Times New Roman" panose="02020603050405020304" pitchFamily="18" charset="0"/>
              <a:cs typeface="Times New Roman" panose="02020603050405020304" pitchFamily="18" charset="0"/>
            </a:endParaRPr>
          </a:p>
        </p:txBody>
      </p:sp>
      <p:sp>
        <p:nvSpPr>
          <p:cNvPr id="17" name="Shape 13"/>
          <p:cNvSpPr/>
          <p:nvPr/>
        </p:nvSpPr>
        <p:spPr>
          <a:xfrm>
            <a:off x="5074027" y="6069866"/>
            <a:ext cx="777597" cy="44410"/>
          </a:xfrm>
          <a:prstGeom prst="roundRect">
            <a:avLst>
              <a:gd name="adj" fmla="val 225151"/>
            </a:avLst>
          </a:prstGeom>
          <a:solidFill>
            <a:srgbClr val="B8BFDF"/>
          </a:solidFill>
          <a:ln/>
        </p:spPr>
      </p:sp>
      <p:sp>
        <p:nvSpPr>
          <p:cNvPr id="18" name="Shape 14"/>
          <p:cNvSpPr/>
          <p:nvPr/>
        </p:nvSpPr>
        <p:spPr>
          <a:xfrm>
            <a:off x="4574084" y="5842159"/>
            <a:ext cx="499943" cy="499943"/>
          </a:xfrm>
          <a:prstGeom prst="roundRect">
            <a:avLst>
              <a:gd name="adj" fmla="val 20000"/>
            </a:avLst>
          </a:prstGeom>
          <a:solidFill>
            <a:srgbClr val="D2D9F9"/>
          </a:solidFill>
          <a:ln w="7620">
            <a:solidFill>
              <a:srgbClr val="B8BFDF"/>
            </a:solidFill>
            <a:prstDash val="solid"/>
          </a:ln>
        </p:spPr>
      </p:sp>
      <p:sp>
        <p:nvSpPr>
          <p:cNvPr id="19" name="Text 15"/>
          <p:cNvSpPr/>
          <p:nvPr/>
        </p:nvSpPr>
        <p:spPr>
          <a:xfrm>
            <a:off x="4730413" y="5883831"/>
            <a:ext cx="187166"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Times New Roman" panose="02020603050405020304" pitchFamily="18" charset="0"/>
                <a:ea typeface="Corben" pitchFamily="34" charset="-122"/>
                <a:cs typeface="Times New Roman" panose="02020603050405020304" pitchFamily="18" charset="0"/>
              </a:rPr>
              <a:t>3</a:t>
            </a:r>
            <a:endParaRPr lang="en-US" sz="2624" dirty="0">
              <a:latin typeface="Times New Roman" panose="02020603050405020304" pitchFamily="18" charset="0"/>
              <a:cs typeface="Times New Roman" panose="02020603050405020304" pitchFamily="18" charset="0"/>
            </a:endParaRPr>
          </a:p>
        </p:txBody>
      </p:sp>
      <p:sp>
        <p:nvSpPr>
          <p:cNvPr id="20" name="Text 16"/>
          <p:cNvSpPr/>
          <p:nvPr/>
        </p:nvSpPr>
        <p:spPr>
          <a:xfrm>
            <a:off x="6046113" y="5890736"/>
            <a:ext cx="4281726" cy="347186"/>
          </a:xfrm>
          <a:prstGeom prst="rect">
            <a:avLst/>
          </a:prstGeom>
          <a:noFill/>
          <a:ln/>
        </p:spPr>
        <p:txBody>
          <a:bodyPr wrap="none" rtlCol="0" anchor="t"/>
          <a:lstStyle/>
          <a:p>
            <a:pPr marL="0" indent="0" algn="l">
              <a:lnSpc>
                <a:spcPts val="2734"/>
              </a:lnSpc>
              <a:buNone/>
            </a:pPr>
            <a:r>
              <a:rPr lang="en-US" sz="2187" dirty="0">
                <a:solidFill>
                  <a:srgbClr val="404155"/>
                </a:solidFill>
                <a:latin typeface="Times New Roman" panose="02020603050405020304" pitchFamily="18" charset="0"/>
                <a:ea typeface="Corben" pitchFamily="34" charset="-122"/>
                <a:cs typeface="Times New Roman" panose="02020603050405020304" pitchFamily="18" charset="0"/>
              </a:rPr>
              <a:t>Offrir des options personnalisées</a:t>
            </a:r>
            <a:endParaRPr lang="en-US" sz="2187" dirty="0">
              <a:latin typeface="Times New Roman" panose="02020603050405020304" pitchFamily="18" charset="0"/>
              <a:cs typeface="Times New Roman" panose="02020603050405020304" pitchFamily="18" charset="0"/>
            </a:endParaRPr>
          </a:p>
        </p:txBody>
      </p:sp>
      <p:sp>
        <p:nvSpPr>
          <p:cNvPr id="21" name="Text 17"/>
          <p:cNvSpPr/>
          <p:nvPr/>
        </p:nvSpPr>
        <p:spPr>
          <a:xfrm>
            <a:off x="6046113" y="6371153"/>
            <a:ext cx="7751088" cy="710803"/>
          </a:xfrm>
          <a:prstGeom prst="rect">
            <a:avLst/>
          </a:prstGeom>
          <a:noFill/>
          <a:ln/>
        </p:spPr>
        <p:txBody>
          <a:bodyPr wrap="square" rtlCol="0" anchor="t"/>
          <a:lstStyle/>
          <a:p>
            <a:pPr marL="0" indent="0" algn="just">
              <a:lnSpc>
                <a:spcPts val="2799"/>
              </a:lnSpc>
              <a:buNone/>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Permettre aux utilisateurs de choisir parmi une variété de modèles de CV et de générer leur CV personnalisé.</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1516"/>
            <a:ext cx="14630400" cy="8229600"/>
          </a:xfrm>
          <a:prstGeom prst="rect">
            <a:avLst/>
          </a:prstGeom>
        </p:spPr>
      </p:pic>
      <p:sp>
        <p:nvSpPr>
          <p:cNvPr id="3" name="Shape 0"/>
          <p:cNvSpPr/>
          <p:nvPr/>
        </p:nvSpPr>
        <p:spPr>
          <a:xfrm>
            <a:off x="0" y="-21516"/>
            <a:ext cx="14630400" cy="8229600"/>
          </a:xfrm>
          <a:prstGeom prst="rect">
            <a:avLst/>
          </a:prstGeom>
          <a:solidFill>
            <a:srgbClr val="F9F9FF">
              <a:alpha val="75000"/>
            </a:srgbClr>
          </a:solidFill>
          <a:ln/>
        </p:spPr>
      </p:sp>
      <p:sp>
        <p:nvSpPr>
          <p:cNvPr id="4" name="Text 1"/>
          <p:cNvSpPr/>
          <p:nvPr/>
        </p:nvSpPr>
        <p:spPr>
          <a:xfrm>
            <a:off x="2037993" y="2021597"/>
            <a:ext cx="7058144" cy="694373"/>
          </a:xfrm>
          <a:prstGeom prst="rect">
            <a:avLst/>
          </a:prstGeom>
          <a:noFill/>
          <a:ln/>
        </p:spPr>
        <p:txBody>
          <a:bodyPr wrap="none" rtlCol="0" anchor="t"/>
          <a:lstStyle/>
          <a:p>
            <a:pPr marL="0" indent="0">
              <a:lnSpc>
                <a:spcPts val="5468"/>
              </a:lnSpc>
              <a:buNone/>
            </a:pPr>
            <a:r>
              <a:rPr lang="en-US" sz="4374" dirty="0">
                <a:solidFill>
                  <a:srgbClr val="1B1B27"/>
                </a:solidFill>
                <a:latin typeface="Times New Roman" panose="02020603050405020304" pitchFamily="18" charset="0"/>
                <a:ea typeface="Corben" pitchFamily="34" charset="-122"/>
                <a:cs typeface="Times New Roman" panose="02020603050405020304" pitchFamily="18" charset="0"/>
              </a:rPr>
              <a:t>Fonctionnalités du site web</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2037993" y="3271396"/>
            <a:ext cx="3156347" cy="694373"/>
          </a:xfrm>
          <a:prstGeom prst="rect">
            <a:avLst/>
          </a:prstGeom>
          <a:noFill/>
          <a:ln/>
        </p:spPr>
        <p:txBody>
          <a:bodyPr wrap="square" rtlCol="0" anchor="t"/>
          <a:lstStyle/>
          <a:p>
            <a:pPr marL="342900" indent="-342900">
              <a:lnSpc>
                <a:spcPts val="2734"/>
              </a:lnSpc>
              <a:buFont typeface="Wingdings" panose="05000000000000000000" pitchFamily="2" charset="2"/>
              <a:buChar char="Ø"/>
            </a:pPr>
            <a:r>
              <a:rPr lang="en-US" sz="2187" dirty="0">
                <a:solidFill>
                  <a:srgbClr val="1B1B27"/>
                </a:solidFill>
                <a:latin typeface="Times New Roman" panose="02020603050405020304" pitchFamily="18" charset="0"/>
                <a:ea typeface="Corben" pitchFamily="34" charset="-122"/>
                <a:cs typeface="Times New Roman" panose="02020603050405020304" pitchFamily="18" charset="0"/>
              </a:rPr>
              <a:t>Remplissage des Données</a:t>
            </a:r>
            <a:endParaRPr lang="en-US" sz="2187" dirty="0">
              <a:latin typeface="Times New Roman" panose="02020603050405020304" pitchFamily="18" charset="0"/>
              <a:cs typeface="Times New Roman" panose="02020603050405020304" pitchFamily="18" charset="0"/>
            </a:endParaRPr>
          </a:p>
        </p:txBody>
      </p:sp>
      <p:sp>
        <p:nvSpPr>
          <p:cNvPr id="6" name="Text 3"/>
          <p:cNvSpPr/>
          <p:nvPr/>
        </p:nvSpPr>
        <p:spPr>
          <a:xfrm>
            <a:off x="2037993" y="4187939"/>
            <a:ext cx="3156347" cy="1777008"/>
          </a:xfrm>
          <a:prstGeom prst="rect">
            <a:avLst/>
          </a:prstGeom>
          <a:noFill/>
          <a:ln/>
        </p:spPr>
        <p:txBody>
          <a:bodyPr wrap="square" rtlCol="0" anchor="t"/>
          <a:lstStyle/>
          <a:p>
            <a:pPr marL="0" indent="0" algn="just">
              <a:lnSpc>
                <a:spcPts val="2799"/>
              </a:lnSpc>
              <a:buNone/>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Les utilisateurs pourront entrer leurs informations personnelles et professionnelles pour créer leur CV.</a:t>
            </a:r>
            <a:endParaRPr lang="en-US" sz="1750" dirty="0">
              <a:latin typeface="Times New Roman" panose="02020603050405020304" pitchFamily="18" charset="0"/>
              <a:cs typeface="Times New Roman" panose="02020603050405020304" pitchFamily="18" charset="0"/>
            </a:endParaRPr>
          </a:p>
        </p:txBody>
      </p:sp>
      <p:sp>
        <p:nvSpPr>
          <p:cNvPr id="7" name="Text 4"/>
          <p:cNvSpPr/>
          <p:nvPr/>
        </p:nvSpPr>
        <p:spPr>
          <a:xfrm>
            <a:off x="5743932" y="3271396"/>
            <a:ext cx="3002161" cy="347186"/>
          </a:xfrm>
          <a:prstGeom prst="rect">
            <a:avLst/>
          </a:prstGeom>
          <a:noFill/>
          <a:ln/>
        </p:spPr>
        <p:txBody>
          <a:bodyPr wrap="none" rtlCol="0" anchor="t"/>
          <a:lstStyle/>
          <a:p>
            <a:pPr marL="342900" indent="-342900">
              <a:lnSpc>
                <a:spcPts val="2734"/>
              </a:lnSpc>
              <a:buFont typeface="Wingdings" panose="05000000000000000000" pitchFamily="2" charset="2"/>
              <a:buChar char="Ø"/>
            </a:pPr>
            <a:r>
              <a:rPr lang="en-US" sz="2187" dirty="0">
                <a:solidFill>
                  <a:srgbClr val="1B1B27"/>
                </a:solidFill>
                <a:latin typeface="Times New Roman" panose="02020603050405020304" pitchFamily="18" charset="0"/>
                <a:ea typeface="Corben" pitchFamily="34" charset="-122"/>
                <a:cs typeface="Times New Roman" panose="02020603050405020304" pitchFamily="18" charset="0"/>
              </a:rPr>
              <a:t>Choix du Modèle de CV</a:t>
            </a:r>
            <a:endParaRPr lang="en-US" sz="2187" dirty="0">
              <a:latin typeface="Times New Roman" panose="02020603050405020304" pitchFamily="18" charset="0"/>
              <a:cs typeface="Times New Roman" panose="02020603050405020304" pitchFamily="18" charset="0"/>
            </a:endParaRPr>
          </a:p>
        </p:txBody>
      </p:sp>
      <p:sp>
        <p:nvSpPr>
          <p:cNvPr id="8" name="Text 5"/>
          <p:cNvSpPr/>
          <p:nvPr/>
        </p:nvSpPr>
        <p:spPr>
          <a:xfrm>
            <a:off x="5743932" y="3840752"/>
            <a:ext cx="3156347" cy="1421606"/>
          </a:xfrm>
          <a:prstGeom prst="rect">
            <a:avLst/>
          </a:prstGeom>
          <a:noFill/>
          <a:ln/>
        </p:spPr>
        <p:txBody>
          <a:bodyPr wrap="square" rtlCol="0" anchor="t"/>
          <a:lstStyle/>
          <a:p>
            <a:pPr marL="0" indent="0" algn="just">
              <a:lnSpc>
                <a:spcPts val="2799"/>
              </a:lnSpc>
              <a:buNone/>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Offrir une sélection variée de modèles de CV pour répondre aux besoins et préférences des utilisateurs.</a:t>
            </a:r>
            <a:endParaRPr lang="en-US" sz="1750" dirty="0">
              <a:latin typeface="Times New Roman" panose="02020603050405020304" pitchFamily="18" charset="0"/>
              <a:cs typeface="Times New Roman" panose="02020603050405020304" pitchFamily="18" charset="0"/>
            </a:endParaRPr>
          </a:p>
        </p:txBody>
      </p:sp>
      <p:sp>
        <p:nvSpPr>
          <p:cNvPr id="9" name="Text 6"/>
          <p:cNvSpPr/>
          <p:nvPr/>
        </p:nvSpPr>
        <p:spPr>
          <a:xfrm>
            <a:off x="9449872" y="3271396"/>
            <a:ext cx="4169309" cy="694373"/>
          </a:xfrm>
          <a:prstGeom prst="rect">
            <a:avLst/>
          </a:prstGeom>
          <a:noFill/>
          <a:ln/>
        </p:spPr>
        <p:txBody>
          <a:bodyPr wrap="square" rtlCol="0" anchor="t"/>
          <a:lstStyle/>
          <a:p>
            <a:pPr marL="342900" indent="-342900">
              <a:lnSpc>
                <a:spcPts val="2734"/>
              </a:lnSpc>
              <a:buFont typeface="Wingdings" panose="05000000000000000000" pitchFamily="2" charset="2"/>
              <a:buChar char="Ø"/>
            </a:pPr>
            <a:r>
              <a:rPr lang="en-US" sz="2187" dirty="0">
                <a:solidFill>
                  <a:srgbClr val="1B1B27"/>
                </a:solidFill>
                <a:latin typeface="Times New Roman" panose="02020603050405020304" pitchFamily="18" charset="0"/>
                <a:ea typeface="Corben" pitchFamily="34" charset="-122"/>
                <a:cs typeface="Times New Roman" panose="02020603050405020304" pitchFamily="18" charset="0"/>
              </a:rPr>
              <a:t>Génération du CV au Format PDF</a:t>
            </a:r>
            <a:endParaRPr lang="en-US" sz="2187" dirty="0">
              <a:latin typeface="Times New Roman" panose="02020603050405020304" pitchFamily="18" charset="0"/>
              <a:cs typeface="Times New Roman" panose="02020603050405020304" pitchFamily="18" charset="0"/>
            </a:endParaRPr>
          </a:p>
        </p:txBody>
      </p:sp>
      <p:sp>
        <p:nvSpPr>
          <p:cNvPr id="10" name="Text 7"/>
          <p:cNvSpPr/>
          <p:nvPr/>
        </p:nvSpPr>
        <p:spPr>
          <a:xfrm>
            <a:off x="9449872" y="4187939"/>
            <a:ext cx="3156347" cy="1421606"/>
          </a:xfrm>
          <a:prstGeom prst="rect">
            <a:avLst/>
          </a:prstGeom>
          <a:noFill/>
          <a:ln/>
        </p:spPr>
        <p:txBody>
          <a:bodyPr wrap="square" rtlCol="0" anchor="t"/>
          <a:lstStyle/>
          <a:p>
            <a:pPr marL="0" indent="0" algn="just">
              <a:lnSpc>
                <a:spcPts val="2799"/>
              </a:lnSpc>
              <a:buNone/>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Permettre aux utilisateurs de télécharger leur CV une fois terminé au format PDF, prêt à être partagé ou imprimé.</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934760"/>
            <a:ext cx="7321510" cy="694373"/>
          </a:xfrm>
          <a:prstGeom prst="rect">
            <a:avLst/>
          </a:prstGeom>
          <a:noFill/>
          <a:ln/>
        </p:spPr>
        <p:txBody>
          <a:bodyPr wrap="none" rtlCol="0" anchor="t"/>
          <a:lstStyle/>
          <a:p>
            <a:pPr marL="0" indent="0">
              <a:lnSpc>
                <a:spcPts val="5468"/>
              </a:lnSpc>
              <a:buNone/>
            </a:pPr>
            <a:r>
              <a:rPr lang="en-US" sz="4374" dirty="0">
                <a:solidFill>
                  <a:srgbClr val="1B1B27"/>
                </a:solidFill>
                <a:latin typeface="Times New Roman" panose="02020603050405020304" pitchFamily="18" charset="0"/>
                <a:ea typeface="Corben" pitchFamily="34" charset="-122"/>
                <a:cs typeface="Times New Roman" panose="02020603050405020304" pitchFamily="18" charset="0"/>
              </a:rPr>
              <a:t>Processus de création du CV</a:t>
            </a:r>
            <a:endParaRPr lang="en-US" sz="4374" dirty="0">
              <a:latin typeface="Times New Roman" panose="02020603050405020304" pitchFamily="18" charset="0"/>
              <a:cs typeface="Times New Roman" panose="02020603050405020304" pitchFamily="18" charset="0"/>
            </a:endParaRPr>
          </a:p>
        </p:txBody>
      </p:sp>
      <p:pic>
        <p:nvPicPr>
          <p:cNvPr id="6" name="Image 2" descr="preencoded.png"/>
          <p:cNvPicPr>
            <a:picLocks noChangeAspect="1"/>
          </p:cNvPicPr>
          <p:nvPr/>
        </p:nvPicPr>
        <p:blipFill>
          <a:blip r:embed="rId5"/>
          <a:stretch>
            <a:fillRect/>
          </a:stretch>
        </p:blipFill>
        <p:spPr>
          <a:xfrm>
            <a:off x="833199" y="1962388"/>
            <a:ext cx="1110972" cy="1777484"/>
          </a:xfrm>
          <a:prstGeom prst="rect">
            <a:avLst/>
          </a:prstGeom>
        </p:spPr>
      </p:pic>
      <p:sp>
        <p:nvSpPr>
          <p:cNvPr id="7" name="Text 2"/>
          <p:cNvSpPr/>
          <p:nvPr/>
        </p:nvSpPr>
        <p:spPr>
          <a:xfrm>
            <a:off x="2277428" y="2184559"/>
            <a:ext cx="3360182" cy="347186"/>
          </a:xfrm>
          <a:prstGeom prst="rect">
            <a:avLst/>
          </a:prstGeom>
          <a:noFill/>
          <a:ln/>
        </p:spPr>
        <p:txBody>
          <a:bodyPr wrap="none" rtlCol="0" anchor="t"/>
          <a:lstStyle/>
          <a:p>
            <a:pPr marL="0" indent="0" algn="l">
              <a:lnSpc>
                <a:spcPts val="2734"/>
              </a:lnSpc>
              <a:buNone/>
            </a:pPr>
            <a:r>
              <a:rPr lang="en-US" sz="2187" dirty="0">
                <a:solidFill>
                  <a:srgbClr val="404155"/>
                </a:solidFill>
                <a:latin typeface="Times New Roman" panose="02020603050405020304" pitchFamily="18" charset="0"/>
                <a:ea typeface="Corben" pitchFamily="34" charset="-122"/>
                <a:cs typeface="Times New Roman" panose="02020603050405020304" pitchFamily="18" charset="0"/>
              </a:rPr>
              <a:t>Remplissage des Données</a:t>
            </a:r>
            <a:endParaRPr lang="en-US" sz="2187" dirty="0">
              <a:latin typeface="Times New Roman" panose="02020603050405020304" pitchFamily="18" charset="0"/>
              <a:cs typeface="Times New Roman" panose="02020603050405020304" pitchFamily="18" charset="0"/>
            </a:endParaRPr>
          </a:p>
        </p:txBody>
      </p:sp>
      <p:sp>
        <p:nvSpPr>
          <p:cNvPr id="8" name="Text 3"/>
          <p:cNvSpPr/>
          <p:nvPr/>
        </p:nvSpPr>
        <p:spPr>
          <a:xfrm>
            <a:off x="2277428" y="2664976"/>
            <a:ext cx="7862173" cy="710803"/>
          </a:xfrm>
          <a:prstGeom prst="rect">
            <a:avLst/>
          </a:prstGeom>
          <a:noFill/>
          <a:ln/>
        </p:spPr>
        <p:txBody>
          <a:bodyPr wrap="square" rtlCol="0" anchor="t"/>
          <a:lstStyle/>
          <a:p>
            <a:pPr marL="0" indent="0" algn="just">
              <a:lnSpc>
                <a:spcPts val="2799"/>
              </a:lnSpc>
              <a:buNone/>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Commencez par saisir vos informations, telles que l'expérience professionnelle et les compétences.</a:t>
            </a:r>
            <a:endParaRPr lang="en-US" sz="1750" dirty="0">
              <a:latin typeface="Times New Roman" panose="02020603050405020304" pitchFamily="18" charset="0"/>
              <a:cs typeface="Times New Roman" panose="02020603050405020304" pitchFamily="18" charset="0"/>
            </a:endParaRPr>
          </a:p>
        </p:txBody>
      </p:sp>
      <p:pic>
        <p:nvPicPr>
          <p:cNvPr id="9" name="Image 3" descr="preencoded.png"/>
          <p:cNvPicPr>
            <a:picLocks noChangeAspect="1"/>
          </p:cNvPicPr>
          <p:nvPr/>
        </p:nvPicPr>
        <p:blipFill>
          <a:blip r:embed="rId6"/>
          <a:stretch>
            <a:fillRect/>
          </a:stretch>
        </p:blipFill>
        <p:spPr>
          <a:xfrm>
            <a:off x="833199" y="3739872"/>
            <a:ext cx="1110972" cy="1777484"/>
          </a:xfrm>
          <a:prstGeom prst="rect">
            <a:avLst/>
          </a:prstGeom>
        </p:spPr>
      </p:pic>
      <p:sp>
        <p:nvSpPr>
          <p:cNvPr id="10" name="Text 4"/>
          <p:cNvSpPr/>
          <p:nvPr/>
        </p:nvSpPr>
        <p:spPr>
          <a:xfrm>
            <a:off x="2277428" y="3962043"/>
            <a:ext cx="3002161" cy="347186"/>
          </a:xfrm>
          <a:prstGeom prst="rect">
            <a:avLst/>
          </a:prstGeom>
          <a:noFill/>
          <a:ln/>
        </p:spPr>
        <p:txBody>
          <a:bodyPr wrap="none" rtlCol="0" anchor="t"/>
          <a:lstStyle/>
          <a:p>
            <a:pPr marL="0" indent="0" algn="l">
              <a:lnSpc>
                <a:spcPts val="2734"/>
              </a:lnSpc>
              <a:buNone/>
            </a:pPr>
            <a:r>
              <a:rPr lang="en-US" sz="2187" dirty="0">
                <a:solidFill>
                  <a:srgbClr val="404155"/>
                </a:solidFill>
                <a:latin typeface="Times New Roman" panose="02020603050405020304" pitchFamily="18" charset="0"/>
                <a:ea typeface="Corben" pitchFamily="34" charset="-122"/>
                <a:cs typeface="Times New Roman" panose="02020603050405020304" pitchFamily="18" charset="0"/>
              </a:rPr>
              <a:t>Choix du Modèle de CV</a:t>
            </a:r>
            <a:endParaRPr lang="en-US" sz="2187" dirty="0">
              <a:latin typeface="Times New Roman" panose="02020603050405020304" pitchFamily="18" charset="0"/>
              <a:cs typeface="Times New Roman" panose="02020603050405020304" pitchFamily="18" charset="0"/>
            </a:endParaRPr>
          </a:p>
        </p:txBody>
      </p:sp>
      <p:sp>
        <p:nvSpPr>
          <p:cNvPr id="11" name="Text 5"/>
          <p:cNvSpPr/>
          <p:nvPr/>
        </p:nvSpPr>
        <p:spPr>
          <a:xfrm>
            <a:off x="2277428" y="4442460"/>
            <a:ext cx="7862173" cy="710803"/>
          </a:xfrm>
          <a:prstGeom prst="rect">
            <a:avLst/>
          </a:prstGeom>
          <a:noFill/>
          <a:ln/>
        </p:spPr>
        <p:txBody>
          <a:bodyPr wrap="square" rtlCol="0" anchor="t"/>
          <a:lstStyle/>
          <a:p>
            <a:pPr marL="0" indent="0" algn="just">
              <a:lnSpc>
                <a:spcPts val="2799"/>
              </a:lnSpc>
              <a:buNone/>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Explorez et sélectionnez le modèle de CV qui correspond le mieux à vos besoins et préférences.</a:t>
            </a:r>
            <a:endParaRPr lang="en-US" sz="1750" dirty="0">
              <a:latin typeface="Times New Roman" panose="02020603050405020304" pitchFamily="18" charset="0"/>
              <a:cs typeface="Times New Roman" panose="02020603050405020304" pitchFamily="18" charset="0"/>
            </a:endParaRPr>
          </a:p>
        </p:txBody>
      </p:sp>
      <p:pic>
        <p:nvPicPr>
          <p:cNvPr id="12" name="Image 4" descr="preencoded.png"/>
          <p:cNvPicPr>
            <a:picLocks noChangeAspect="1"/>
          </p:cNvPicPr>
          <p:nvPr/>
        </p:nvPicPr>
        <p:blipFill>
          <a:blip r:embed="rId7"/>
          <a:stretch>
            <a:fillRect/>
          </a:stretch>
        </p:blipFill>
        <p:spPr>
          <a:xfrm>
            <a:off x="833199" y="5517356"/>
            <a:ext cx="1110972" cy="1777484"/>
          </a:xfrm>
          <a:prstGeom prst="rect">
            <a:avLst/>
          </a:prstGeom>
        </p:spPr>
      </p:pic>
      <p:sp>
        <p:nvSpPr>
          <p:cNvPr id="13" name="Text 6"/>
          <p:cNvSpPr/>
          <p:nvPr/>
        </p:nvSpPr>
        <p:spPr>
          <a:xfrm>
            <a:off x="2277428" y="5739527"/>
            <a:ext cx="2777490" cy="347186"/>
          </a:xfrm>
          <a:prstGeom prst="rect">
            <a:avLst/>
          </a:prstGeom>
          <a:noFill/>
          <a:ln/>
        </p:spPr>
        <p:txBody>
          <a:bodyPr wrap="none" rtlCol="0" anchor="t"/>
          <a:lstStyle/>
          <a:p>
            <a:pPr marL="0" indent="0" algn="l">
              <a:lnSpc>
                <a:spcPts val="2734"/>
              </a:lnSpc>
              <a:buNone/>
            </a:pPr>
            <a:r>
              <a:rPr lang="en-US" sz="2187" dirty="0">
                <a:solidFill>
                  <a:srgbClr val="404155"/>
                </a:solidFill>
                <a:latin typeface="Times New Roman" panose="02020603050405020304" pitchFamily="18" charset="0"/>
                <a:ea typeface="Corben" pitchFamily="34" charset="-122"/>
                <a:cs typeface="Times New Roman" panose="02020603050405020304" pitchFamily="18" charset="0"/>
              </a:rPr>
              <a:t>Génération du CV</a:t>
            </a:r>
            <a:endParaRPr lang="en-US" sz="2187" dirty="0">
              <a:latin typeface="Times New Roman" panose="02020603050405020304" pitchFamily="18" charset="0"/>
              <a:cs typeface="Times New Roman" panose="02020603050405020304" pitchFamily="18" charset="0"/>
            </a:endParaRPr>
          </a:p>
        </p:txBody>
      </p:sp>
      <p:sp>
        <p:nvSpPr>
          <p:cNvPr id="14" name="Text 7"/>
          <p:cNvSpPr/>
          <p:nvPr/>
        </p:nvSpPr>
        <p:spPr>
          <a:xfrm>
            <a:off x="2277428" y="6219944"/>
            <a:ext cx="7862173" cy="710803"/>
          </a:xfrm>
          <a:prstGeom prst="rect">
            <a:avLst/>
          </a:prstGeom>
          <a:noFill/>
          <a:ln/>
        </p:spPr>
        <p:txBody>
          <a:bodyPr wrap="square" rtlCol="0" anchor="t"/>
          <a:lstStyle/>
          <a:p>
            <a:pPr marL="0" indent="0" algn="just">
              <a:lnSpc>
                <a:spcPts val="2799"/>
              </a:lnSpc>
              <a:buNone/>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Une fois les détails et le modèle sélectionnés, vous pouvez générer votre CV et le visualiser avant de le télécharger.</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519714"/>
            <a:ext cx="6721912" cy="694373"/>
          </a:xfrm>
          <a:prstGeom prst="rect">
            <a:avLst/>
          </a:prstGeom>
          <a:noFill/>
          <a:ln/>
        </p:spPr>
        <p:txBody>
          <a:bodyPr wrap="none" rtlCol="0" anchor="t"/>
          <a:lstStyle/>
          <a:p>
            <a:pPr marL="0" indent="0">
              <a:lnSpc>
                <a:spcPts val="5468"/>
              </a:lnSpc>
              <a:buNone/>
            </a:pPr>
            <a:r>
              <a:rPr lang="en-US" sz="4374" dirty="0">
                <a:solidFill>
                  <a:srgbClr val="1B1B27"/>
                </a:solidFill>
                <a:latin typeface="Times New Roman" panose="02020603050405020304" pitchFamily="18" charset="0"/>
                <a:ea typeface="Corben" pitchFamily="34" charset="-122"/>
                <a:cs typeface="Times New Roman" panose="02020603050405020304" pitchFamily="18" charset="0"/>
              </a:rPr>
              <a:t>Remplissage des Données</a:t>
            </a:r>
            <a:endParaRPr lang="en-US" sz="4374" dirty="0">
              <a:latin typeface="Times New Roman" panose="02020603050405020304" pitchFamily="18" charset="0"/>
              <a:cs typeface="Times New Roman" panose="02020603050405020304" pitchFamily="18" charset="0"/>
            </a:endParaRPr>
          </a:p>
        </p:txBody>
      </p:sp>
      <p:sp>
        <p:nvSpPr>
          <p:cNvPr id="6" name="Shape 2"/>
          <p:cNvSpPr/>
          <p:nvPr/>
        </p:nvSpPr>
        <p:spPr>
          <a:xfrm>
            <a:off x="833199" y="2720935"/>
            <a:ext cx="499943" cy="499943"/>
          </a:xfrm>
          <a:prstGeom prst="roundRect">
            <a:avLst>
              <a:gd name="adj" fmla="val 20000"/>
            </a:avLst>
          </a:prstGeom>
          <a:solidFill>
            <a:srgbClr val="D2D9F9"/>
          </a:solidFill>
          <a:ln w="7620">
            <a:solidFill>
              <a:srgbClr val="B8BFDF"/>
            </a:solidFill>
            <a:prstDash val="solid"/>
          </a:ln>
        </p:spPr>
      </p:sp>
      <p:sp>
        <p:nvSpPr>
          <p:cNvPr id="7" name="Text 3"/>
          <p:cNvSpPr/>
          <p:nvPr/>
        </p:nvSpPr>
        <p:spPr>
          <a:xfrm>
            <a:off x="1033939" y="2762607"/>
            <a:ext cx="98465"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Times New Roman" panose="02020603050405020304" pitchFamily="18" charset="0"/>
                <a:ea typeface="Corben" pitchFamily="34" charset="-122"/>
                <a:cs typeface="Times New Roman" panose="02020603050405020304" pitchFamily="18" charset="0"/>
              </a:rPr>
              <a:t>1</a:t>
            </a:r>
            <a:endParaRPr lang="en-US" sz="2624" dirty="0">
              <a:latin typeface="Times New Roman" panose="02020603050405020304" pitchFamily="18" charset="0"/>
              <a:cs typeface="Times New Roman" panose="02020603050405020304" pitchFamily="18" charset="0"/>
            </a:endParaRPr>
          </a:p>
        </p:txBody>
      </p:sp>
      <p:sp>
        <p:nvSpPr>
          <p:cNvPr id="8" name="Text 4"/>
          <p:cNvSpPr/>
          <p:nvPr/>
        </p:nvSpPr>
        <p:spPr>
          <a:xfrm>
            <a:off x="1555313" y="2797254"/>
            <a:ext cx="3820001" cy="694373"/>
          </a:xfrm>
          <a:prstGeom prst="rect">
            <a:avLst/>
          </a:prstGeom>
          <a:noFill/>
          <a:ln/>
        </p:spPr>
        <p:txBody>
          <a:bodyPr wrap="square" rtlCol="0" anchor="t"/>
          <a:lstStyle/>
          <a:p>
            <a:pPr marL="0" indent="0">
              <a:lnSpc>
                <a:spcPts val="2734"/>
              </a:lnSpc>
              <a:buNone/>
            </a:pPr>
            <a:r>
              <a:rPr lang="en-US" sz="2187" dirty="0">
                <a:solidFill>
                  <a:srgbClr val="404155"/>
                </a:solidFill>
                <a:latin typeface="Times New Roman" panose="02020603050405020304" pitchFamily="18" charset="0"/>
                <a:ea typeface="Corben" pitchFamily="34" charset="-122"/>
                <a:cs typeface="Times New Roman" panose="02020603050405020304" pitchFamily="18" charset="0"/>
              </a:rPr>
              <a:t>Saisie Facile des Informations</a:t>
            </a:r>
            <a:endParaRPr lang="en-US" sz="2187" dirty="0">
              <a:latin typeface="Times New Roman" panose="02020603050405020304" pitchFamily="18" charset="0"/>
              <a:cs typeface="Times New Roman" panose="02020603050405020304" pitchFamily="18" charset="0"/>
            </a:endParaRPr>
          </a:p>
        </p:txBody>
      </p:sp>
      <p:sp>
        <p:nvSpPr>
          <p:cNvPr id="9" name="Text 5"/>
          <p:cNvSpPr/>
          <p:nvPr/>
        </p:nvSpPr>
        <p:spPr>
          <a:xfrm>
            <a:off x="1555312" y="3363991"/>
            <a:ext cx="3820001" cy="1421606"/>
          </a:xfrm>
          <a:prstGeom prst="rect">
            <a:avLst/>
          </a:prstGeom>
          <a:noFill/>
          <a:ln/>
        </p:spPr>
        <p:txBody>
          <a:bodyPr wrap="square" rtlCol="0" anchor="t"/>
          <a:lstStyle/>
          <a:p>
            <a:pPr marL="0" indent="0" algn="just">
              <a:lnSpc>
                <a:spcPts val="2799"/>
              </a:lnSpc>
              <a:buNone/>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Les utilisateurs peuvent facilement remplir les champs de données tels que l'éducation, l'expérience professionnelle et les compétences.</a:t>
            </a:r>
            <a:endParaRPr lang="en-US" sz="1750" dirty="0">
              <a:latin typeface="Times New Roman" panose="02020603050405020304" pitchFamily="18" charset="0"/>
              <a:cs typeface="Times New Roman" panose="02020603050405020304" pitchFamily="18" charset="0"/>
            </a:endParaRPr>
          </a:p>
        </p:txBody>
      </p:sp>
      <p:sp>
        <p:nvSpPr>
          <p:cNvPr id="10" name="Shape 6"/>
          <p:cNvSpPr/>
          <p:nvPr/>
        </p:nvSpPr>
        <p:spPr>
          <a:xfrm>
            <a:off x="5597485" y="2720935"/>
            <a:ext cx="499943" cy="499943"/>
          </a:xfrm>
          <a:prstGeom prst="roundRect">
            <a:avLst>
              <a:gd name="adj" fmla="val 20000"/>
            </a:avLst>
          </a:prstGeom>
          <a:solidFill>
            <a:srgbClr val="D2D9F9"/>
          </a:solidFill>
          <a:ln w="7620">
            <a:solidFill>
              <a:srgbClr val="B8BFDF"/>
            </a:solidFill>
            <a:prstDash val="solid"/>
          </a:ln>
        </p:spPr>
      </p:sp>
      <p:sp>
        <p:nvSpPr>
          <p:cNvPr id="11" name="Text 7"/>
          <p:cNvSpPr/>
          <p:nvPr/>
        </p:nvSpPr>
        <p:spPr>
          <a:xfrm>
            <a:off x="5760482" y="2762607"/>
            <a:ext cx="173831"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Times New Roman" panose="02020603050405020304" pitchFamily="18" charset="0"/>
                <a:ea typeface="Corben" pitchFamily="34" charset="-122"/>
                <a:cs typeface="Times New Roman" panose="02020603050405020304" pitchFamily="18" charset="0"/>
              </a:rPr>
              <a:t>2</a:t>
            </a:r>
            <a:endParaRPr lang="en-US" sz="2624" dirty="0">
              <a:latin typeface="Times New Roman" panose="02020603050405020304" pitchFamily="18" charset="0"/>
              <a:cs typeface="Times New Roman" panose="02020603050405020304" pitchFamily="18" charset="0"/>
            </a:endParaRPr>
          </a:p>
        </p:txBody>
      </p:sp>
      <p:sp>
        <p:nvSpPr>
          <p:cNvPr id="12" name="Text 8"/>
          <p:cNvSpPr/>
          <p:nvPr/>
        </p:nvSpPr>
        <p:spPr>
          <a:xfrm>
            <a:off x="6319599" y="2797254"/>
            <a:ext cx="3114318" cy="347186"/>
          </a:xfrm>
          <a:prstGeom prst="rect">
            <a:avLst/>
          </a:prstGeom>
          <a:noFill/>
          <a:ln/>
        </p:spPr>
        <p:txBody>
          <a:bodyPr wrap="none" rtlCol="0" anchor="t"/>
          <a:lstStyle/>
          <a:p>
            <a:pPr marL="0" indent="0">
              <a:lnSpc>
                <a:spcPts val="2734"/>
              </a:lnSpc>
              <a:buNone/>
            </a:pPr>
            <a:r>
              <a:rPr lang="en-US" sz="2187" dirty="0">
                <a:solidFill>
                  <a:srgbClr val="404155"/>
                </a:solidFill>
                <a:latin typeface="Times New Roman" panose="02020603050405020304" pitchFamily="18" charset="0"/>
                <a:ea typeface="Corben" pitchFamily="34" charset="-122"/>
                <a:cs typeface="Times New Roman" panose="02020603050405020304" pitchFamily="18" charset="0"/>
              </a:rPr>
              <a:t>Assistance Contextuelle</a:t>
            </a:r>
            <a:endParaRPr lang="en-US" sz="2187" dirty="0">
              <a:latin typeface="Times New Roman" panose="02020603050405020304" pitchFamily="18" charset="0"/>
              <a:cs typeface="Times New Roman" panose="02020603050405020304" pitchFamily="18" charset="0"/>
            </a:endParaRPr>
          </a:p>
        </p:txBody>
      </p:sp>
      <p:sp>
        <p:nvSpPr>
          <p:cNvPr id="13" name="Text 9"/>
          <p:cNvSpPr/>
          <p:nvPr/>
        </p:nvSpPr>
        <p:spPr>
          <a:xfrm>
            <a:off x="6319599" y="3277672"/>
            <a:ext cx="3820001" cy="1421606"/>
          </a:xfrm>
          <a:prstGeom prst="rect">
            <a:avLst/>
          </a:prstGeom>
          <a:noFill/>
          <a:ln/>
        </p:spPr>
        <p:txBody>
          <a:bodyPr wrap="square" rtlCol="0" anchor="t"/>
          <a:lstStyle/>
          <a:p>
            <a:pPr marL="0" indent="0" algn="just">
              <a:lnSpc>
                <a:spcPts val="2799"/>
              </a:lnSpc>
              <a:buNone/>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Le processus est assisté par des astuces contextuelles pour guider les utilisateurs tout au long du remplissage des données.</a:t>
            </a:r>
            <a:endParaRPr lang="en-US" sz="1750" dirty="0">
              <a:latin typeface="Times New Roman" panose="02020603050405020304" pitchFamily="18" charset="0"/>
              <a:cs typeface="Times New Roman" panose="02020603050405020304" pitchFamily="18" charset="0"/>
            </a:endParaRPr>
          </a:p>
        </p:txBody>
      </p:sp>
      <p:sp>
        <p:nvSpPr>
          <p:cNvPr id="14" name="Shape 10"/>
          <p:cNvSpPr/>
          <p:nvPr/>
        </p:nvSpPr>
        <p:spPr>
          <a:xfrm>
            <a:off x="833199" y="5442228"/>
            <a:ext cx="499943" cy="499943"/>
          </a:xfrm>
          <a:prstGeom prst="roundRect">
            <a:avLst>
              <a:gd name="adj" fmla="val 20000"/>
            </a:avLst>
          </a:prstGeom>
          <a:solidFill>
            <a:srgbClr val="D2D9F9"/>
          </a:solidFill>
          <a:ln w="7620">
            <a:solidFill>
              <a:srgbClr val="B8BFDF"/>
            </a:solidFill>
            <a:prstDash val="solid"/>
          </a:ln>
        </p:spPr>
      </p:sp>
      <p:sp>
        <p:nvSpPr>
          <p:cNvPr id="15" name="Text 11"/>
          <p:cNvSpPr/>
          <p:nvPr/>
        </p:nvSpPr>
        <p:spPr>
          <a:xfrm>
            <a:off x="989528" y="5483900"/>
            <a:ext cx="187166"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Times New Roman" panose="02020603050405020304" pitchFamily="18" charset="0"/>
                <a:ea typeface="Corben" pitchFamily="34" charset="-122"/>
                <a:cs typeface="Times New Roman" panose="02020603050405020304" pitchFamily="18" charset="0"/>
              </a:rPr>
              <a:t>3</a:t>
            </a:r>
            <a:endParaRPr lang="en-US" sz="2624" dirty="0">
              <a:latin typeface="Times New Roman" panose="02020603050405020304" pitchFamily="18" charset="0"/>
              <a:cs typeface="Times New Roman" panose="02020603050405020304" pitchFamily="18" charset="0"/>
            </a:endParaRPr>
          </a:p>
        </p:txBody>
      </p:sp>
      <p:sp>
        <p:nvSpPr>
          <p:cNvPr id="16" name="Text 12"/>
          <p:cNvSpPr/>
          <p:nvPr/>
        </p:nvSpPr>
        <p:spPr>
          <a:xfrm>
            <a:off x="1555313" y="5518547"/>
            <a:ext cx="3057049" cy="347186"/>
          </a:xfrm>
          <a:prstGeom prst="rect">
            <a:avLst/>
          </a:prstGeom>
          <a:noFill/>
          <a:ln/>
        </p:spPr>
        <p:txBody>
          <a:bodyPr wrap="none" rtlCol="0" anchor="t"/>
          <a:lstStyle/>
          <a:p>
            <a:pPr marL="0" indent="0">
              <a:lnSpc>
                <a:spcPts val="2734"/>
              </a:lnSpc>
              <a:buNone/>
            </a:pPr>
            <a:r>
              <a:rPr lang="en-US" sz="2187" dirty="0">
                <a:solidFill>
                  <a:srgbClr val="404155"/>
                </a:solidFill>
                <a:latin typeface="Times New Roman" panose="02020603050405020304" pitchFamily="18" charset="0"/>
                <a:ea typeface="Corben" pitchFamily="34" charset="-122"/>
                <a:cs typeface="Times New Roman" panose="02020603050405020304" pitchFamily="18" charset="0"/>
              </a:rPr>
              <a:t>Validation des Données</a:t>
            </a:r>
            <a:endParaRPr lang="en-US" sz="2187" dirty="0">
              <a:latin typeface="Times New Roman" panose="02020603050405020304" pitchFamily="18" charset="0"/>
              <a:cs typeface="Times New Roman" panose="02020603050405020304" pitchFamily="18" charset="0"/>
            </a:endParaRPr>
          </a:p>
        </p:txBody>
      </p:sp>
      <p:sp>
        <p:nvSpPr>
          <p:cNvPr id="17" name="Text 13"/>
          <p:cNvSpPr/>
          <p:nvPr/>
        </p:nvSpPr>
        <p:spPr>
          <a:xfrm>
            <a:off x="1555313" y="5998964"/>
            <a:ext cx="8584287" cy="710803"/>
          </a:xfrm>
          <a:prstGeom prst="rect">
            <a:avLst/>
          </a:prstGeom>
          <a:noFill/>
          <a:ln/>
        </p:spPr>
        <p:txBody>
          <a:bodyPr wrap="square" rtlCol="0" anchor="t"/>
          <a:lstStyle/>
          <a:p>
            <a:pPr marL="0" indent="0" algn="just">
              <a:lnSpc>
                <a:spcPts val="2799"/>
              </a:lnSpc>
              <a:buNone/>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Le système vérifie et valide automatiquement les données saisies pour assurer l'exactitude des informations.</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1839754"/>
            <a:ext cx="10554414" cy="1388745"/>
          </a:xfrm>
          <a:prstGeom prst="rect">
            <a:avLst/>
          </a:prstGeom>
          <a:noFill/>
          <a:ln/>
        </p:spPr>
        <p:txBody>
          <a:bodyPr wrap="square" rtlCol="0" anchor="t"/>
          <a:lstStyle/>
          <a:p>
            <a:pPr marL="0" indent="0">
              <a:lnSpc>
                <a:spcPts val="5468"/>
              </a:lnSpc>
              <a:buNone/>
            </a:pPr>
            <a:r>
              <a:rPr lang="en-US" sz="4374" dirty="0">
                <a:solidFill>
                  <a:srgbClr val="1B1B27"/>
                </a:solidFill>
                <a:latin typeface="Times New Roman" panose="02020603050405020304" pitchFamily="18" charset="0"/>
                <a:ea typeface="Corben" pitchFamily="34" charset="-122"/>
                <a:cs typeface="Times New Roman" panose="02020603050405020304" pitchFamily="18" charset="0"/>
              </a:rPr>
              <a:t>Génération du CV et possibilité de l'avoir en format PDF</a:t>
            </a:r>
            <a:endParaRPr lang="en-US" sz="4374" dirty="0">
              <a:latin typeface="Times New Roman" panose="02020603050405020304" pitchFamily="18" charset="0"/>
              <a:cs typeface="Times New Roman" panose="02020603050405020304" pitchFamily="18" charset="0"/>
            </a:endParaRPr>
          </a:p>
        </p:txBody>
      </p:sp>
      <p:sp>
        <p:nvSpPr>
          <p:cNvPr id="5" name="Shape 2"/>
          <p:cNvSpPr/>
          <p:nvPr/>
        </p:nvSpPr>
        <p:spPr>
          <a:xfrm>
            <a:off x="2037993" y="3672840"/>
            <a:ext cx="3370064" cy="2717006"/>
          </a:xfrm>
          <a:prstGeom prst="roundRect">
            <a:avLst>
              <a:gd name="adj" fmla="val 3680"/>
            </a:avLst>
          </a:prstGeom>
          <a:solidFill>
            <a:srgbClr val="D2D9F9"/>
          </a:solidFill>
          <a:ln w="7620">
            <a:solidFill>
              <a:srgbClr val="B8BFDF"/>
            </a:solidFill>
            <a:prstDash val="solid"/>
          </a:ln>
        </p:spPr>
      </p:sp>
      <p:sp>
        <p:nvSpPr>
          <p:cNvPr id="6" name="Text 3"/>
          <p:cNvSpPr/>
          <p:nvPr/>
        </p:nvSpPr>
        <p:spPr>
          <a:xfrm>
            <a:off x="2267783" y="3902631"/>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Times New Roman" panose="02020603050405020304" pitchFamily="18" charset="0"/>
                <a:ea typeface="Corben" pitchFamily="34" charset="-122"/>
                <a:cs typeface="Times New Roman" panose="02020603050405020304" pitchFamily="18" charset="0"/>
              </a:rPr>
              <a:t>Instantanéité</a:t>
            </a:r>
            <a:endParaRPr lang="en-US" sz="2187" dirty="0">
              <a:latin typeface="Times New Roman" panose="02020603050405020304" pitchFamily="18" charset="0"/>
              <a:cs typeface="Times New Roman" panose="02020603050405020304" pitchFamily="18" charset="0"/>
            </a:endParaRPr>
          </a:p>
        </p:txBody>
      </p:sp>
      <p:sp>
        <p:nvSpPr>
          <p:cNvPr id="7" name="Text 4"/>
          <p:cNvSpPr/>
          <p:nvPr/>
        </p:nvSpPr>
        <p:spPr>
          <a:xfrm>
            <a:off x="2267783" y="4383048"/>
            <a:ext cx="2910483" cy="1777008"/>
          </a:xfrm>
          <a:prstGeom prst="rect">
            <a:avLst/>
          </a:prstGeom>
          <a:noFill/>
          <a:ln/>
        </p:spPr>
        <p:txBody>
          <a:bodyPr wrap="square" rtlCol="0" anchor="t"/>
          <a:lstStyle/>
          <a:p>
            <a:pPr marL="0" indent="0" algn="just">
              <a:lnSpc>
                <a:spcPts val="2799"/>
              </a:lnSpc>
              <a:buNone/>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Après la génération, votre CV est prêt à être téléchargé instantanément, vous faisant gagner du temps.</a:t>
            </a:r>
            <a:endParaRPr lang="en-US" sz="1750" dirty="0">
              <a:latin typeface="Times New Roman" panose="02020603050405020304" pitchFamily="18" charset="0"/>
              <a:cs typeface="Times New Roman" panose="02020603050405020304" pitchFamily="18" charset="0"/>
            </a:endParaRPr>
          </a:p>
        </p:txBody>
      </p:sp>
      <p:sp>
        <p:nvSpPr>
          <p:cNvPr id="8" name="Shape 5"/>
          <p:cNvSpPr/>
          <p:nvPr/>
        </p:nvSpPr>
        <p:spPr>
          <a:xfrm>
            <a:off x="5630228" y="3672840"/>
            <a:ext cx="3370064" cy="2717006"/>
          </a:xfrm>
          <a:prstGeom prst="roundRect">
            <a:avLst>
              <a:gd name="adj" fmla="val 3680"/>
            </a:avLst>
          </a:prstGeom>
          <a:solidFill>
            <a:srgbClr val="D2D9F9"/>
          </a:solidFill>
          <a:ln w="7620">
            <a:solidFill>
              <a:srgbClr val="B8BFDF"/>
            </a:solidFill>
            <a:prstDash val="solid"/>
          </a:ln>
        </p:spPr>
      </p:sp>
      <p:sp>
        <p:nvSpPr>
          <p:cNvPr id="9" name="Text 6"/>
          <p:cNvSpPr/>
          <p:nvPr/>
        </p:nvSpPr>
        <p:spPr>
          <a:xfrm>
            <a:off x="5860018" y="3902631"/>
            <a:ext cx="2910483" cy="694373"/>
          </a:xfrm>
          <a:prstGeom prst="rect">
            <a:avLst/>
          </a:prstGeom>
          <a:noFill/>
          <a:ln/>
        </p:spPr>
        <p:txBody>
          <a:bodyPr wrap="square" rtlCol="0" anchor="t"/>
          <a:lstStyle/>
          <a:p>
            <a:pPr marL="0" indent="0">
              <a:lnSpc>
                <a:spcPts val="2734"/>
              </a:lnSpc>
              <a:buNone/>
            </a:pPr>
            <a:r>
              <a:rPr lang="en-US" sz="2187" dirty="0" err="1">
                <a:solidFill>
                  <a:srgbClr val="404155"/>
                </a:solidFill>
                <a:latin typeface="Times New Roman" panose="02020603050405020304" pitchFamily="18" charset="0"/>
                <a:ea typeface="Corben" pitchFamily="34" charset="-122"/>
                <a:cs typeface="Times New Roman" panose="02020603050405020304" pitchFamily="18" charset="0"/>
              </a:rPr>
              <a:t>Qualité</a:t>
            </a:r>
            <a:r>
              <a:rPr lang="en-US" sz="2187" dirty="0">
                <a:solidFill>
                  <a:srgbClr val="404155"/>
                </a:solidFill>
                <a:latin typeface="Times New Roman" panose="02020603050405020304" pitchFamily="18" charset="0"/>
                <a:ea typeface="Corben" pitchFamily="34" charset="-122"/>
                <a:cs typeface="Times New Roman" panose="02020603050405020304" pitchFamily="18" charset="0"/>
              </a:rPr>
              <a:t> </a:t>
            </a:r>
            <a:r>
              <a:rPr lang="en-US" sz="2187" dirty="0" err="1">
                <a:solidFill>
                  <a:srgbClr val="404155"/>
                </a:solidFill>
                <a:latin typeface="Times New Roman" panose="02020603050405020304" pitchFamily="18" charset="0"/>
                <a:ea typeface="Corben" pitchFamily="34" charset="-122"/>
                <a:cs typeface="Times New Roman" panose="02020603050405020304" pitchFamily="18" charset="0"/>
              </a:rPr>
              <a:t>Professionnelle</a:t>
            </a:r>
            <a:endParaRPr lang="en-US" sz="2187" dirty="0">
              <a:latin typeface="Times New Roman" panose="02020603050405020304" pitchFamily="18" charset="0"/>
              <a:cs typeface="Times New Roman" panose="02020603050405020304" pitchFamily="18" charset="0"/>
            </a:endParaRPr>
          </a:p>
        </p:txBody>
      </p:sp>
      <p:sp>
        <p:nvSpPr>
          <p:cNvPr id="10" name="Text 7"/>
          <p:cNvSpPr/>
          <p:nvPr/>
        </p:nvSpPr>
        <p:spPr>
          <a:xfrm>
            <a:off x="5859958" y="4390675"/>
            <a:ext cx="2910483" cy="1421606"/>
          </a:xfrm>
          <a:prstGeom prst="rect">
            <a:avLst/>
          </a:prstGeom>
          <a:noFill/>
          <a:ln/>
        </p:spPr>
        <p:txBody>
          <a:bodyPr wrap="square" rtlCol="0" anchor="t"/>
          <a:lstStyle/>
          <a:p>
            <a:pPr marL="0" indent="0" algn="just">
              <a:lnSpc>
                <a:spcPts val="2799"/>
              </a:lnSpc>
              <a:buNone/>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Le CV généré est de qualité professionnelle, prêt à être partagé avec les employeurs potentiels.</a:t>
            </a:r>
            <a:endParaRPr lang="en-US" sz="1750" dirty="0">
              <a:latin typeface="Times New Roman" panose="02020603050405020304" pitchFamily="18" charset="0"/>
              <a:cs typeface="Times New Roman" panose="02020603050405020304" pitchFamily="18" charset="0"/>
            </a:endParaRPr>
          </a:p>
        </p:txBody>
      </p:sp>
      <p:sp>
        <p:nvSpPr>
          <p:cNvPr id="11" name="Shape 8"/>
          <p:cNvSpPr/>
          <p:nvPr/>
        </p:nvSpPr>
        <p:spPr>
          <a:xfrm>
            <a:off x="9222462" y="3672840"/>
            <a:ext cx="3370064" cy="2717006"/>
          </a:xfrm>
          <a:prstGeom prst="roundRect">
            <a:avLst>
              <a:gd name="adj" fmla="val 3680"/>
            </a:avLst>
          </a:prstGeom>
          <a:solidFill>
            <a:srgbClr val="D2D9F9"/>
          </a:solidFill>
          <a:ln w="7620">
            <a:solidFill>
              <a:srgbClr val="B8BFDF"/>
            </a:solidFill>
            <a:prstDash val="solid"/>
          </a:ln>
        </p:spPr>
      </p:sp>
      <p:sp>
        <p:nvSpPr>
          <p:cNvPr id="12" name="Text 9"/>
          <p:cNvSpPr/>
          <p:nvPr/>
        </p:nvSpPr>
        <p:spPr>
          <a:xfrm>
            <a:off x="9452253" y="3902631"/>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Times New Roman" panose="02020603050405020304" pitchFamily="18" charset="0"/>
                <a:ea typeface="Corben" pitchFamily="34" charset="-122"/>
                <a:cs typeface="Times New Roman" panose="02020603050405020304" pitchFamily="18" charset="0"/>
              </a:rPr>
              <a:t>Format PDF</a:t>
            </a:r>
            <a:endParaRPr lang="en-US" sz="2187" dirty="0">
              <a:latin typeface="Times New Roman" panose="02020603050405020304" pitchFamily="18" charset="0"/>
              <a:cs typeface="Times New Roman" panose="02020603050405020304" pitchFamily="18" charset="0"/>
            </a:endParaRPr>
          </a:p>
        </p:txBody>
      </p:sp>
      <p:sp>
        <p:nvSpPr>
          <p:cNvPr id="13" name="Text 10"/>
          <p:cNvSpPr/>
          <p:nvPr/>
        </p:nvSpPr>
        <p:spPr>
          <a:xfrm>
            <a:off x="9452253" y="4383048"/>
            <a:ext cx="2910483" cy="1421606"/>
          </a:xfrm>
          <a:prstGeom prst="rect">
            <a:avLst/>
          </a:prstGeom>
          <a:noFill/>
          <a:ln/>
        </p:spPr>
        <p:txBody>
          <a:bodyPr wrap="square" rtlCol="0" anchor="t"/>
          <a:lstStyle/>
          <a:p>
            <a:pPr marL="0" indent="0" algn="just">
              <a:lnSpc>
                <a:spcPts val="2799"/>
              </a:lnSpc>
              <a:buNone/>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La conversion en format PDF garantit que votre CV conserve sa mise en page et son apparence d'origine.</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515666"/>
            <a:ext cx="7084457" cy="694373"/>
          </a:xfrm>
          <a:prstGeom prst="rect">
            <a:avLst/>
          </a:prstGeom>
          <a:noFill/>
          <a:ln/>
        </p:spPr>
        <p:txBody>
          <a:bodyPr wrap="none" rtlCol="0" anchor="t"/>
          <a:lstStyle/>
          <a:p>
            <a:pPr marL="0" indent="0">
              <a:lnSpc>
                <a:spcPts val="5468"/>
              </a:lnSpc>
              <a:buNone/>
            </a:pPr>
            <a:r>
              <a:rPr lang="en-US" sz="4374" dirty="0">
                <a:solidFill>
                  <a:srgbClr val="1B1B27"/>
                </a:solidFill>
                <a:latin typeface="Times New Roman" panose="02020603050405020304" pitchFamily="18" charset="0"/>
                <a:ea typeface="Corben" pitchFamily="34" charset="-122"/>
                <a:cs typeface="Times New Roman" panose="02020603050405020304" pitchFamily="18" charset="0"/>
              </a:rPr>
              <a:t>Utilisation du langage PHP</a:t>
            </a:r>
            <a:endParaRPr lang="en-US" sz="4374" dirty="0">
              <a:latin typeface="Times New Roman" panose="02020603050405020304" pitchFamily="18" charset="0"/>
              <a:cs typeface="Times New Roman" panose="02020603050405020304" pitchFamily="18" charset="0"/>
            </a:endParaRPr>
          </a:p>
        </p:txBody>
      </p:sp>
      <p:sp>
        <p:nvSpPr>
          <p:cNvPr id="6" name="Shape 2"/>
          <p:cNvSpPr/>
          <p:nvPr/>
        </p:nvSpPr>
        <p:spPr>
          <a:xfrm>
            <a:off x="833199" y="2716887"/>
            <a:ext cx="499943" cy="499943"/>
          </a:xfrm>
          <a:prstGeom prst="roundRect">
            <a:avLst>
              <a:gd name="adj" fmla="val 20000"/>
            </a:avLst>
          </a:prstGeom>
          <a:solidFill>
            <a:srgbClr val="D2D9F9"/>
          </a:solidFill>
          <a:ln w="7620">
            <a:solidFill>
              <a:srgbClr val="B8BFDF"/>
            </a:solidFill>
            <a:prstDash val="solid"/>
          </a:ln>
        </p:spPr>
      </p:sp>
      <p:sp>
        <p:nvSpPr>
          <p:cNvPr id="7" name="Text 3"/>
          <p:cNvSpPr/>
          <p:nvPr/>
        </p:nvSpPr>
        <p:spPr>
          <a:xfrm>
            <a:off x="1033939" y="2758559"/>
            <a:ext cx="98465"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Times New Roman" panose="02020603050405020304" pitchFamily="18" charset="0"/>
                <a:ea typeface="Corben" pitchFamily="34" charset="-122"/>
                <a:cs typeface="Times New Roman" panose="02020603050405020304" pitchFamily="18" charset="0"/>
              </a:rPr>
              <a:t>1</a:t>
            </a:r>
            <a:endParaRPr lang="en-US" sz="2624" dirty="0">
              <a:latin typeface="Times New Roman" panose="02020603050405020304" pitchFamily="18" charset="0"/>
              <a:cs typeface="Times New Roman" panose="02020603050405020304" pitchFamily="18" charset="0"/>
            </a:endParaRPr>
          </a:p>
        </p:txBody>
      </p:sp>
      <p:sp>
        <p:nvSpPr>
          <p:cNvPr id="8" name="Text 4"/>
          <p:cNvSpPr/>
          <p:nvPr/>
        </p:nvSpPr>
        <p:spPr>
          <a:xfrm>
            <a:off x="1555313" y="2793206"/>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Times New Roman" panose="02020603050405020304" pitchFamily="18" charset="0"/>
                <a:ea typeface="Corben" pitchFamily="34" charset="-122"/>
                <a:cs typeface="Times New Roman" panose="02020603050405020304" pitchFamily="18" charset="0"/>
              </a:rPr>
              <a:t>Fiabilité et Sécurité</a:t>
            </a:r>
            <a:endParaRPr lang="en-US" sz="2187" dirty="0">
              <a:latin typeface="Times New Roman" panose="02020603050405020304" pitchFamily="18" charset="0"/>
              <a:cs typeface="Times New Roman" panose="02020603050405020304" pitchFamily="18" charset="0"/>
            </a:endParaRPr>
          </a:p>
        </p:txBody>
      </p:sp>
      <p:sp>
        <p:nvSpPr>
          <p:cNvPr id="9" name="Text 5"/>
          <p:cNvSpPr/>
          <p:nvPr/>
        </p:nvSpPr>
        <p:spPr>
          <a:xfrm>
            <a:off x="1555313" y="3273623"/>
            <a:ext cx="3820001" cy="1777008"/>
          </a:xfrm>
          <a:prstGeom prst="rect">
            <a:avLst/>
          </a:prstGeom>
          <a:noFill/>
          <a:ln/>
        </p:spPr>
        <p:txBody>
          <a:bodyPr wrap="square" rtlCol="0" anchor="t"/>
          <a:lstStyle/>
          <a:p>
            <a:pPr marL="0" indent="0" algn="just">
              <a:lnSpc>
                <a:spcPts val="2799"/>
              </a:lnSpc>
              <a:buNone/>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PHP offre une plate-</a:t>
            </a:r>
            <a:r>
              <a:rPr lang="en-US" sz="1750" dirty="0" err="1">
                <a:solidFill>
                  <a:srgbClr val="404155"/>
                </a:solidFill>
                <a:latin typeface="Times New Roman" panose="02020603050405020304" pitchFamily="18" charset="0"/>
                <a:ea typeface="Nobile" pitchFamily="34" charset="-122"/>
                <a:cs typeface="Times New Roman" panose="02020603050405020304" pitchFamily="18" charset="0"/>
              </a:rPr>
              <a:t>forme</a:t>
            </a: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 </a:t>
            </a:r>
            <a:r>
              <a:rPr lang="en-US" sz="1750" dirty="0" err="1">
                <a:solidFill>
                  <a:srgbClr val="404155"/>
                </a:solidFill>
                <a:latin typeface="Times New Roman" panose="02020603050405020304" pitchFamily="18" charset="0"/>
                <a:ea typeface="Nobile" pitchFamily="34" charset="-122"/>
                <a:cs typeface="Times New Roman" panose="02020603050405020304" pitchFamily="18" charset="0"/>
              </a:rPr>
              <a:t>fiable</a:t>
            </a: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 pour développer des fonctionnalités avancées telles que la manipulation de données utilisateur.</a:t>
            </a:r>
            <a:endParaRPr lang="en-US" sz="1750" dirty="0">
              <a:latin typeface="Times New Roman" panose="02020603050405020304" pitchFamily="18" charset="0"/>
              <a:cs typeface="Times New Roman" panose="02020603050405020304" pitchFamily="18" charset="0"/>
            </a:endParaRPr>
          </a:p>
        </p:txBody>
      </p:sp>
      <p:sp>
        <p:nvSpPr>
          <p:cNvPr id="10" name="Shape 6"/>
          <p:cNvSpPr/>
          <p:nvPr/>
        </p:nvSpPr>
        <p:spPr>
          <a:xfrm>
            <a:off x="5597485" y="2716887"/>
            <a:ext cx="499943" cy="499943"/>
          </a:xfrm>
          <a:prstGeom prst="roundRect">
            <a:avLst>
              <a:gd name="adj" fmla="val 20000"/>
            </a:avLst>
          </a:prstGeom>
          <a:solidFill>
            <a:srgbClr val="D2D9F9"/>
          </a:solidFill>
          <a:ln w="7620">
            <a:solidFill>
              <a:srgbClr val="B8BFDF"/>
            </a:solidFill>
            <a:prstDash val="solid"/>
          </a:ln>
        </p:spPr>
      </p:sp>
      <p:sp>
        <p:nvSpPr>
          <p:cNvPr id="11" name="Text 7"/>
          <p:cNvSpPr/>
          <p:nvPr/>
        </p:nvSpPr>
        <p:spPr>
          <a:xfrm>
            <a:off x="5760482" y="2758559"/>
            <a:ext cx="173831"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Times New Roman" panose="02020603050405020304" pitchFamily="18" charset="0"/>
                <a:ea typeface="Corben" pitchFamily="34" charset="-122"/>
                <a:cs typeface="Times New Roman" panose="02020603050405020304" pitchFamily="18" charset="0"/>
              </a:rPr>
              <a:t>2</a:t>
            </a:r>
            <a:endParaRPr lang="en-US" sz="2624" dirty="0">
              <a:latin typeface="Times New Roman" panose="02020603050405020304" pitchFamily="18" charset="0"/>
              <a:cs typeface="Times New Roman" panose="02020603050405020304" pitchFamily="18" charset="0"/>
            </a:endParaRPr>
          </a:p>
        </p:txBody>
      </p:sp>
      <p:sp>
        <p:nvSpPr>
          <p:cNvPr id="12" name="Text 8"/>
          <p:cNvSpPr/>
          <p:nvPr/>
        </p:nvSpPr>
        <p:spPr>
          <a:xfrm>
            <a:off x="6319599" y="2793206"/>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Times New Roman" panose="02020603050405020304" pitchFamily="18" charset="0"/>
                <a:ea typeface="Corben" pitchFamily="34" charset="-122"/>
                <a:cs typeface="Times New Roman" panose="02020603050405020304" pitchFamily="18" charset="0"/>
              </a:rPr>
              <a:t>Compatibilité</a:t>
            </a:r>
            <a:endParaRPr lang="en-US" sz="2187" dirty="0">
              <a:latin typeface="Times New Roman" panose="02020603050405020304" pitchFamily="18" charset="0"/>
              <a:cs typeface="Times New Roman" panose="02020603050405020304" pitchFamily="18" charset="0"/>
            </a:endParaRPr>
          </a:p>
        </p:txBody>
      </p:sp>
      <p:sp>
        <p:nvSpPr>
          <p:cNvPr id="13" name="Text 9"/>
          <p:cNvSpPr/>
          <p:nvPr/>
        </p:nvSpPr>
        <p:spPr>
          <a:xfrm>
            <a:off x="6319599" y="3273623"/>
            <a:ext cx="3820001" cy="1777008"/>
          </a:xfrm>
          <a:prstGeom prst="rect">
            <a:avLst/>
          </a:prstGeom>
          <a:noFill/>
          <a:ln/>
        </p:spPr>
        <p:txBody>
          <a:bodyPr wrap="square" rtlCol="0" anchor="t"/>
          <a:lstStyle/>
          <a:p>
            <a:pPr marL="0" indent="0" algn="just">
              <a:lnSpc>
                <a:spcPts val="2799"/>
              </a:lnSpc>
              <a:buNone/>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La compatibilité de PHP avec différents serveurs web en fait un choix polyvalent pour le développement de sites web dynamiques.</a:t>
            </a:r>
            <a:endParaRPr lang="en-US" sz="1750" dirty="0">
              <a:latin typeface="Times New Roman" panose="02020603050405020304" pitchFamily="18" charset="0"/>
              <a:cs typeface="Times New Roman" panose="02020603050405020304" pitchFamily="18" charset="0"/>
            </a:endParaRPr>
          </a:p>
        </p:txBody>
      </p:sp>
      <p:sp>
        <p:nvSpPr>
          <p:cNvPr id="14" name="Shape 10"/>
          <p:cNvSpPr/>
          <p:nvPr/>
        </p:nvSpPr>
        <p:spPr>
          <a:xfrm>
            <a:off x="833199" y="5446395"/>
            <a:ext cx="499943" cy="499943"/>
          </a:xfrm>
          <a:prstGeom prst="roundRect">
            <a:avLst>
              <a:gd name="adj" fmla="val 20000"/>
            </a:avLst>
          </a:prstGeom>
          <a:solidFill>
            <a:srgbClr val="D2D9F9"/>
          </a:solidFill>
          <a:ln w="7620">
            <a:solidFill>
              <a:srgbClr val="B8BFDF"/>
            </a:solidFill>
            <a:prstDash val="solid"/>
          </a:ln>
        </p:spPr>
      </p:sp>
      <p:sp>
        <p:nvSpPr>
          <p:cNvPr id="15" name="Text 11"/>
          <p:cNvSpPr/>
          <p:nvPr/>
        </p:nvSpPr>
        <p:spPr>
          <a:xfrm>
            <a:off x="989528" y="5488067"/>
            <a:ext cx="187166"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Times New Roman" panose="02020603050405020304" pitchFamily="18" charset="0"/>
                <a:ea typeface="Corben" pitchFamily="34" charset="-122"/>
                <a:cs typeface="Times New Roman" panose="02020603050405020304" pitchFamily="18" charset="0"/>
              </a:rPr>
              <a:t>3</a:t>
            </a:r>
            <a:endParaRPr lang="en-US" sz="2624" dirty="0">
              <a:latin typeface="Times New Roman" panose="02020603050405020304" pitchFamily="18" charset="0"/>
              <a:cs typeface="Times New Roman" panose="02020603050405020304" pitchFamily="18" charset="0"/>
            </a:endParaRPr>
          </a:p>
        </p:txBody>
      </p:sp>
      <p:sp>
        <p:nvSpPr>
          <p:cNvPr id="16" name="Text 12"/>
          <p:cNvSpPr/>
          <p:nvPr/>
        </p:nvSpPr>
        <p:spPr>
          <a:xfrm>
            <a:off x="1555313" y="5522714"/>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Times New Roman" panose="02020603050405020304" pitchFamily="18" charset="0"/>
                <a:ea typeface="Corben" pitchFamily="34" charset="-122"/>
                <a:cs typeface="Times New Roman" panose="02020603050405020304" pitchFamily="18" charset="0"/>
              </a:rPr>
              <a:t>Evolutivité</a:t>
            </a:r>
            <a:endParaRPr lang="en-US" sz="2187" dirty="0">
              <a:latin typeface="Times New Roman" panose="02020603050405020304" pitchFamily="18" charset="0"/>
              <a:cs typeface="Times New Roman" panose="02020603050405020304" pitchFamily="18" charset="0"/>
            </a:endParaRPr>
          </a:p>
        </p:txBody>
      </p:sp>
      <p:sp>
        <p:nvSpPr>
          <p:cNvPr id="17" name="Text 13"/>
          <p:cNvSpPr/>
          <p:nvPr/>
        </p:nvSpPr>
        <p:spPr>
          <a:xfrm>
            <a:off x="1555313" y="6003131"/>
            <a:ext cx="8584287" cy="710803"/>
          </a:xfrm>
          <a:prstGeom prst="rect">
            <a:avLst/>
          </a:prstGeom>
          <a:noFill/>
          <a:ln/>
        </p:spPr>
        <p:txBody>
          <a:bodyPr wrap="square" rtlCol="0" anchor="t"/>
          <a:lstStyle/>
          <a:p>
            <a:pPr marL="0" indent="0" algn="just">
              <a:lnSpc>
                <a:spcPts val="2799"/>
              </a:lnSpc>
              <a:buNone/>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PHP permet d'ajouter et de mettre à jour facilement de nouvelles fonctionnalités au site web, offrant ainsi une évolutivité optimale.</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456628"/>
            <a:ext cx="6558558" cy="694373"/>
          </a:xfrm>
          <a:prstGeom prst="rect">
            <a:avLst/>
          </a:prstGeom>
          <a:noFill/>
          <a:ln/>
        </p:spPr>
        <p:txBody>
          <a:bodyPr wrap="none" rtlCol="0" anchor="t"/>
          <a:lstStyle/>
          <a:p>
            <a:pPr marL="0" indent="0">
              <a:lnSpc>
                <a:spcPts val="5468"/>
              </a:lnSpc>
              <a:buNone/>
            </a:pPr>
            <a:r>
              <a:rPr lang="en-US" sz="4374" dirty="0">
                <a:solidFill>
                  <a:srgbClr val="1B1B27"/>
                </a:solidFill>
                <a:latin typeface="Times New Roman" panose="02020603050405020304" pitchFamily="18" charset="0"/>
                <a:ea typeface="Corben" pitchFamily="34" charset="-122"/>
                <a:cs typeface="Times New Roman" panose="02020603050405020304" pitchFamily="18" charset="0"/>
              </a:rPr>
              <a:t>Conclusion</a:t>
            </a:r>
            <a:endParaRPr lang="en-US" sz="4374" dirty="0">
              <a:latin typeface="Times New Roman" panose="02020603050405020304" pitchFamily="18" charset="0"/>
              <a:cs typeface="Times New Roman" panose="02020603050405020304" pitchFamily="18" charset="0"/>
            </a:endParaRPr>
          </a:p>
        </p:txBody>
      </p:sp>
      <p:sp>
        <p:nvSpPr>
          <p:cNvPr id="6" name="Text 2"/>
          <p:cNvSpPr/>
          <p:nvPr/>
        </p:nvSpPr>
        <p:spPr>
          <a:xfrm>
            <a:off x="2037993" y="5484257"/>
            <a:ext cx="10554414" cy="1066205"/>
          </a:xfrm>
          <a:prstGeom prst="rect">
            <a:avLst/>
          </a:prstGeom>
          <a:noFill/>
          <a:ln/>
        </p:spPr>
        <p:txBody>
          <a:bodyPr wrap="square" rtlCol="0" anchor="t"/>
          <a:lstStyle/>
          <a:p>
            <a:pPr marL="0" indent="0" algn="just">
              <a:lnSpc>
                <a:spcPts val="2799"/>
              </a:lnSpc>
              <a:buNone/>
            </a:pPr>
            <a:r>
              <a:rPr lang="en-US" sz="1750" dirty="0">
                <a:solidFill>
                  <a:srgbClr val="404155"/>
                </a:solidFill>
                <a:latin typeface="Times New Roman" panose="02020603050405020304" pitchFamily="18" charset="0"/>
                <a:ea typeface="Nobile" pitchFamily="34" charset="-122"/>
                <a:cs typeface="Times New Roman" panose="02020603050405020304" pitchFamily="18" charset="0"/>
              </a:rPr>
              <a:t>Avec l'utilisation du langage PHP, j'ai pu développer un site web fiable et conviviale, offrant des fonctionnalités pour la manipulation de données utilisateur. La compatibilité de PHP m'a permis de créer un site web dynamique et polyvalent.</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3529"/>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0" y="0"/>
            <a:ext cx="14630400" cy="8233529"/>
          </a:xfrm>
          <a:prstGeom prst="rect">
            <a:avLst/>
          </a:prstGeom>
        </p:spPr>
      </p:pic>
      <p:sp>
        <p:nvSpPr>
          <p:cNvPr id="5" name="Shape 1"/>
          <p:cNvSpPr/>
          <p:nvPr/>
        </p:nvSpPr>
        <p:spPr>
          <a:xfrm>
            <a:off x="0" y="0"/>
            <a:ext cx="14630400" cy="8233529"/>
          </a:xfrm>
          <a:prstGeom prst="rect">
            <a:avLst/>
          </a:prstGeom>
          <a:solidFill>
            <a:srgbClr val="F9F9FF">
              <a:alpha val="85000"/>
            </a:srgbClr>
          </a:solidFill>
          <a:ln/>
        </p:spPr>
      </p:sp>
      <p:sp>
        <p:nvSpPr>
          <p:cNvPr id="6" name="Text 2"/>
          <p:cNvSpPr/>
          <p:nvPr/>
        </p:nvSpPr>
        <p:spPr>
          <a:xfrm>
            <a:off x="4550450" y="608171"/>
            <a:ext cx="5529263" cy="691158"/>
          </a:xfrm>
          <a:prstGeom prst="rect">
            <a:avLst/>
          </a:prstGeom>
          <a:noFill/>
          <a:ln/>
        </p:spPr>
        <p:txBody>
          <a:bodyPr wrap="none" rtlCol="0" anchor="t"/>
          <a:lstStyle/>
          <a:p>
            <a:pPr marL="0" indent="0" algn="ctr">
              <a:lnSpc>
                <a:spcPts val="5442"/>
              </a:lnSpc>
              <a:buNone/>
            </a:pPr>
            <a:r>
              <a:rPr lang="en-US" sz="4354" dirty="0">
                <a:solidFill>
                  <a:srgbClr val="1B1B27"/>
                </a:solidFill>
                <a:latin typeface="Times New Roman" panose="02020603050405020304" pitchFamily="18" charset="0"/>
                <a:ea typeface="Corben" pitchFamily="34" charset="-122"/>
                <a:cs typeface="Times New Roman" panose="02020603050405020304" pitchFamily="18" charset="0"/>
              </a:rPr>
              <a:t>Prochaines étapes</a:t>
            </a:r>
            <a:endParaRPr lang="en-US" sz="4354" dirty="0">
              <a:latin typeface="Times New Roman" panose="02020603050405020304" pitchFamily="18" charset="0"/>
              <a:cs typeface="Times New Roman" panose="02020603050405020304" pitchFamily="18" charset="0"/>
            </a:endParaRPr>
          </a:p>
        </p:txBody>
      </p:sp>
      <p:sp>
        <p:nvSpPr>
          <p:cNvPr id="7" name="Shape 3"/>
          <p:cNvSpPr/>
          <p:nvPr/>
        </p:nvSpPr>
        <p:spPr>
          <a:xfrm>
            <a:off x="7293054" y="1631037"/>
            <a:ext cx="44172" cy="5994321"/>
          </a:xfrm>
          <a:prstGeom prst="roundRect">
            <a:avLst>
              <a:gd name="adj" fmla="val 225321"/>
            </a:avLst>
          </a:prstGeom>
          <a:solidFill>
            <a:srgbClr val="B8BFDF"/>
          </a:solidFill>
          <a:ln/>
        </p:spPr>
      </p:sp>
      <p:sp>
        <p:nvSpPr>
          <p:cNvPr id="8" name="Shape 4"/>
          <p:cNvSpPr/>
          <p:nvPr/>
        </p:nvSpPr>
        <p:spPr>
          <a:xfrm>
            <a:off x="6292275" y="2251531"/>
            <a:ext cx="774025" cy="44172"/>
          </a:xfrm>
          <a:prstGeom prst="roundRect">
            <a:avLst>
              <a:gd name="adj" fmla="val 225321"/>
            </a:avLst>
          </a:prstGeom>
          <a:solidFill>
            <a:srgbClr val="B8BFDF"/>
          </a:solidFill>
          <a:ln/>
        </p:spPr>
      </p:sp>
      <p:sp>
        <p:nvSpPr>
          <p:cNvPr id="9" name="Shape 5"/>
          <p:cNvSpPr/>
          <p:nvPr/>
        </p:nvSpPr>
        <p:spPr>
          <a:xfrm>
            <a:off x="7066300" y="2024896"/>
            <a:ext cx="497562" cy="497562"/>
          </a:xfrm>
          <a:prstGeom prst="roundRect">
            <a:avLst>
              <a:gd name="adj" fmla="val 20003"/>
            </a:avLst>
          </a:prstGeom>
          <a:solidFill>
            <a:srgbClr val="D2D9F9"/>
          </a:solidFill>
          <a:ln w="7620">
            <a:solidFill>
              <a:srgbClr val="B8BFDF"/>
            </a:solidFill>
            <a:prstDash val="solid"/>
          </a:ln>
        </p:spPr>
      </p:sp>
      <p:sp>
        <p:nvSpPr>
          <p:cNvPr id="10" name="Text 6"/>
          <p:cNvSpPr/>
          <p:nvPr/>
        </p:nvSpPr>
        <p:spPr>
          <a:xfrm>
            <a:off x="7266087" y="2066330"/>
            <a:ext cx="97988" cy="414576"/>
          </a:xfrm>
          <a:prstGeom prst="rect">
            <a:avLst/>
          </a:prstGeom>
          <a:noFill/>
          <a:ln/>
        </p:spPr>
        <p:txBody>
          <a:bodyPr wrap="none" rtlCol="0" anchor="t"/>
          <a:lstStyle/>
          <a:p>
            <a:pPr marL="0" indent="0" algn="ctr">
              <a:lnSpc>
                <a:spcPts val="3265"/>
              </a:lnSpc>
              <a:buNone/>
            </a:pPr>
            <a:r>
              <a:rPr lang="en-US" sz="2612" dirty="0">
                <a:solidFill>
                  <a:srgbClr val="404155"/>
                </a:solidFill>
                <a:latin typeface="Times New Roman" panose="02020603050405020304" pitchFamily="18" charset="0"/>
                <a:ea typeface="Corben" pitchFamily="34" charset="-122"/>
                <a:cs typeface="Times New Roman" panose="02020603050405020304" pitchFamily="18" charset="0"/>
              </a:rPr>
              <a:t>1</a:t>
            </a:r>
            <a:endParaRPr lang="en-US" sz="2612" dirty="0">
              <a:latin typeface="Times New Roman" panose="02020603050405020304" pitchFamily="18" charset="0"/>
              <a:cs typeface="Times New Roman" panose="02020603050405020304" pitchFamily="18" charset="0"/>
            </a:endParaRPr>
          </a:p>
        </p:txBody>
      </p:sp>
      <p:sp>
        <p:nvSpPr>
          <p:cNvPr id="11" name="Text 7"/>
          <p:cNvSpPr/>
          <p:nvPr/>
        </p:nvSpPr>
        <p:spPr>
          <a:xfrm>
            <a:off x="2062282" y="2073235"/>
            <a:ext cx="2764631" cy="345519"/>
          </a:xfrm>
          <a:prstGeom prst="rect">
            <a:avLst/>
          </a:prstGeom>
          <a:noFill/>
          <a:ln/>
        </p:spPr>
        <p:txBody>
          <a:bodyPr wrap="none" rtlCol="0" anchor="t"/>
          <a:lstStyle/>
          <a:p>
            <a:pPr marL="0" indent="0" algn="l">
              <a:lnSpc>
                <a:spcPts val="2721"/>
              </a:lnSpc>
              <a:buNone/>
            </a:pPr>
            <a:r>
              <a:rPr lang="en-US" sz="2177" dirty="0">
                <a:solidFill>
                  <a:srgbClr val="404155"/>
                </a:solidFill>
                <a:latin typeface="Times New Roman" panose="02020603050405020304" pitchFamily="18" charset="0"/>
                <a:ea typeface="Corben" pitchFamily="34" charset="-122"/>
                <a:cs typeface="Times New Roman" panose="02020603050405020304" pitchFamily="18" charset="0"/>
              </a:rPr>
              <a:t>Amélioration</a:t>
            </a:r>
            <a:endParaRPr lang="en-US" sz="2177" dirty="0">
              <a:latin typeface="Times New Roman" panose="02020603050405020304" pitchFamily="18" charset="0"/>
              <a:cs typeface="Times New Roman" panose="02020603050405020304" pitchFamily="18" charset="0"/>
            </a:endParaRPr>
          </a:p>
        </p:txBody>
      </p:sp>
      <p:sp>
        <p:nvSpPr>
          <p:cNvPr id="12" name="Text 8"/>
          <p:cNvSpPr/>
          <p:nvPr/>
        </p:nvSpPr>
        <p:spPr>
          <a:xfrm>
            <a:off x="2062282" y="2551390"/>
            <a:ext cx="4036338" cy="1415415"/>
          </a:xfrm>
          <a:prstGeom prst="rect">
            <a:avLst/>
          </a:prstGeom>
          <a:noFill/>
          <a:ln/>
        </p:spPr>
        <p:txBody>
          <a:bodyPr wrap="square" rtlCol="0" anchor="t"/>
          <a:lstStyle/>
          <a:p>
            <a:pPr marL="0" indent="0" algn="just">
              <a:lnSpc>
                <a:spcPts val="2786"/>
              </a:lnSpc>
              <a:buNone/>
            </a:pPr>
            <a:r>
              <a:rPr lang="en-US" sz="1742" dirty="0">
                <a:solidFill>
                  <a:srgbClr val="404155"/>
                </a:solidFill>
                <a:latin typeface="Times New Roman" panose="02020603050405020304" pitchFamily="18" charset="0"/>
                <a:ea typeface="Nobile" pitchFamily="34" charset="-122"/>
                <a:cs typeface="Times New Roman" panose="02020603050405020304" pitchFamily="18" charset="0"/>
              </a:rPr>
              <a:t>Nous prévoyons d'ajouter de nouvelles fonctionnalités telles que la personnalisation avancée des CV et des modèles supplémentaires.</a:t>
            </a:r>
            <a:endParaRPr lang="en-US" sz="1742" dirty="0">
              <a:latin typeface="Times New Roman" panose="02020603050405020304" pitchFamily="18" charset="0"/>
              <a:cs typeface="Times New Roman" panose="02020603050405020304" pitchFamily="18" charset="0"/>
            </a:endParaRPr>
          </a:p>
        </p:txBody>
      </p:sp>
      <p:sp>
        <p:nvSpPr>
          <p:cNvPr id="13" name="Shape 9"/>
          <p:cNvSpPr/>
          <p:nvPr/>
        </p:nvSpPr>
        <p:spPr>
          <a:xfrm>
            <a:off x="7563862" y="3357265"/>
            <a:ext cx="774025" cy="44172"/>
          </a:xfrm>
          <a:prstGeom prst="roundRect">
            <a:avLst>
              <a:gd name="adj" fmla="val 225321"/>
            </a:avLst>
          </a:prstGeom>
          <a:solidFill>
            <a:srgbClr val="B8BFDF"/>
          </a:solidFill>
          <a:ln/>
        </p:spPr>
      </p:sp>
      <p:sp>
        <p:nvSpPr>
          <p:cNvPr id="14" name="Shape 10"/>
          <p:cNvSpPr/>
          <p:nvPr/>
        </p:nvSpPr>
        <p:spPr>
          <a:xfrm>
            <a:off x="7066300" y="3130629"/>
            <a:ext cx="497562" cy="497562"/>
          </a:xfrm>
          <a:prstGeom prst="roundRect">
            <a:avLst>
              <a:gd name="adj" fmla="val 20003"/>
            </a:avLst>
          </a:prstGeom>
          <a:solidFill>
            <a:srgbClr val="D2D9F9"/>
          </a:solidFill>
          <a:ln w="7620">
            <a:solidFill>
              <a:srgbClr val="B8BFDF"/>
            </a:solidFill>
            <a:prstDash val="solid"/>
          </a:ln>
        </p:spPr>
      </p:sp>
      <p:sp>
        <p:nvSpPr>
          <p:cNvPr id="15" name="Text 11"/>
          <p:cNvSpPr/>
          <p:nvPr/>
        </p:nvSpPr>
        <p:spPr>
          <a:xfrm>
            <a:off x="7228582" y="3172063"/>
            <a:ext cx="172998" cy="414576"/>
          </a:xfrm>
          <a:prstGeom prst="rect">
            <a:avLst/>
          </a:prstGeom>
          <a:noFill/>
          <a:ln/>
        </p:spPr>
        <p:txBody>
          <a:bodyPr wrap="none" rtlCol="0" anchor="t"/>
          <a:lstStyle/>
          <a:p>
            <a:pPr marL="0" indent="0" algn="ctr">
              <a:lnSpc>
                <a:spcPts val="3265"/>
              </a:lnSpc>
              <a:buNone/>
            </a:pPr>
            <a:r>
              <a:rPr lang="en-US" sz="2612" dirty="0">
                <a:solidFill>
                  <a:srgbClr val="404155"/>
                </a:solidFill>
                <a:latin typeface="Times New Roman" panose="02020603050405020304" pitchFamily="18" charset="0"/>
                <a:ea typeface="Corben" pitchFamily="34" charset="-122"/>
                <a:cs typeface="Times New Roman" panose="02020603050405020304" pitchFamily="18" charset="0"/>
              </a:rPr>
              <a:t>2</a:t>
            </a:r>
            <a:endParaRPr lang="en-US" sz="2612" dirty="0">
              <a:latin typeface="Times New Roman" panose="02020603050405020304" pitchFamily="18" charset="0"/>
              <a:cs typeface="Times New Roman" panose="02020603050405020304" pitchFamily="18" charset="0"/>
            </a:endParaRPr>
          </a:p>
        </p:txBody>
      </p:sp>
      <p:sp>
        <p:nvSpPr>
          <p:cNvPr id="16" name="Text 12"/>
          <p:cNvSpPr/>
          <p:nvPr/>
        </p:nvSpPr>
        <p:spPr>
          <a:xfrm>
            <a:off x="8531543" y="3178969"/>
            <a:ext cx="4860131" cy="691039"/>
          </a:xfrm>
          <a:prstGeom prst="rect">
            <a:avLst/>
          </a:prstGeom>
          <a:noFill/>
          <a:ln/>
        </p:spPr>
        <p:txBody>
          <a:bodyPr wrap="square" rtlCol="0" anchor="t"/>
          <a:lstStyle/>
          <a:p>
            <a:pPr marL="0" indent="0" algn="l">
              <a:lnSpc>
                <a:spcPts val="2721"/>
              </a:lnSpc>
              <a:buNone/>
            </a:pPr>
            <a:r>
              <a:rPr lang="en-US" sz="2177" dirty="0">
                <a:solidFill>
                  <a:srgbClr val="404155"/>
                </a:solidFill>
                <a:latin typeface="Times New Roman" panose="02020603050405020304" pitchFamily="18" charset="0"/>
                <a:ea typeface="Corben" pitchFamily="34" charset="-122"/>
                <a:cs typeface="Times New Roman" panose="02020603050405020304" pitchFamily="18" charset="0"/>
              </a:rPr>
              <a:t>Formation et ressources complémentaires</a:t>
            </a:r>
            <a:endParaRPr lang="en-US" sz="2177" dirty="0">
              <a:latin typeface="Times New Roman" panose="02020603050405020304" pitchFamily="18" charset="0"/>
              <a:cs typeface="Times New Roman" panose="02020603050405020304" pitchFamily="18" charset="0"/>
            </a:endParaRPr>
          </a:p>
        </p:txBody>
      </p:sp>
      <p:sp>
        <p:nvSpPr>
          <p:cNvPr id="17" name="Text 13"/>
          <p:cNvSpPr/>
          <p:nvPr/>
        </p:nvSpPr>
        <p:spPr>
          <a:xfrm>
            <a:off x="8531543" y="4002643"/>
            <a:ext cx="4036457" cy="2123122"/>
          </a:xfrm>
          <a:prstGeom prst="rect">
            <a:avLst/>
          </a:prstGeom>
          <a:noFill/>
          <a:ln/>
        </p:spPr>
        <p:txBody>
          <a:bodyPr wrap="square" rtlCol="0" anchor="t"/>
          <a:lstStyle/>
          <a:p>
            <a:pPr marL="0" indent="0" algn="just">
              <a:lnSpc>
                <a:spcPts val="2786"/>
              </a:lnSpc>
              <a:buNone/>
            </a:pPr>
            <a:r>
              <a:rPr lang="en-US" sz="1742" dirty="0">
                <a:solidFill>
                  <a:srgbClr val="404155"/>
                </a:solidFill>
                <a:latin typeface="Times New Roman" panose="02020603050405020304" pitchFamily="18" charset="0"/>
                <a:ea typeface="Nobile" pitchFamily="34" charset="-122"/>
                <a:cs typeface="Times New Roman" panose="02020603050405020304" pitchFamily="18" charset="0"/>
              </a:rPr>
              <a:t>Nous travaillons sur le développement de modules de formation en ligne et de ressources complémentaires pour aider les utilisateurs à améliorer leurs compétences en rédaction de CV et à réussir leur recherche d'emploi.</a:t>
            </a:r>
            <a:endParaRPr lang="en-US" sz="1742" dirty="0">
              <a:latin typeface="Times New Roman" panose="02020603050405020304" pitchFamily="18" charset="0"/>
              <a:cs typeface="Times New Roman" panose="02020603050405020304" pitchFamily="18" charset="0"/>
            </a:endParaRPr>
          </a:p>
        </p:txBody>
      </p:sp>
      <p:sp>
        <p:nvSpPr>
          <p:cNvPr id="18" name="Shape 14"/>
          <p:cNvSpPr/>
          <p:nvPr/>
        </p:nvSpPr>
        <p:spPr>
          <a:xfrm>
            <a:off x="6292275" y="5162252"/>
            <a:ext cx="774025" cy="44172"/>
          </a:xfrm>
          <a:prstGeom prst="roundRect">
            <a:avLst>
              <a:gd name="adj" fmla="val 225321"/>
            </a:avLst>
          </a:prstGeom>
          <a:solidFill>
            <a:srgbClr val="B8BFDF"/>
          </a:solidFill>
          <a:ln/>
        </p:spPr>
      </p:sp>
      <p:sp>
        <p:nvSpPr>
          <p:cNvPr id="19" name="Shape 15"/>
          <p:cNvSpPr/>
          <p:nvPr/>
        </p:nvSpPr>
        <p:spPr>
          <a:xfrm>
            <a:off x="7066300" y="4935617"/>
            <a:ext cx="497562" cy="497562"/>
          </a:xfrm>
          <a:prstGeom prst="roundRect">
            <a:avLst>
              <a:gd name="adj" fmla="val 20003"/>
            </a:avLst>
          </a:prstGeom>
          <a:solidFill>
            <a:srgbClr val="D2D9F9"/>
          </a:solidFill>
          <a:ln w="7620">
            <a:solidFill>
              <a:srgbClr val="B8BFDF"/>
            </a:solidFill>
            <a:prstDash val="solid"/>
          </a:ln>
        </p:spPr>
      </p:sp>
      <p:sp>
        <p:nvSpPr>
          <p:cNvPr id="20" name="Text 16"/>
          <p:cNvSpPr/>
          <p:nvPr/>
        </p:nvSpPr>
        <p:spPr>
          <a:xfrm>
            <a:off x="7221915" y="4977051"/>
            <a:ext cx="186214" cy="414576"/>
          </a:xfrm>
          <a:prstGeom prst="rect">
            <a:avLst/>
          </a:prstGeom>
          <a:noFill/>
          <a:ln/>
        </p:spPr>
        <p:txBody>
          <a:bodyPr wrap="none" rtlCol="0" anchor="t"/>
          <a:lstStyle/>
          <a:p>
            <a:pPr marL="0" indent="0" algn="ctr">
              <a:lnSpc>
                <a:spcPts val="3265"/>
              </a:lnSpc>
              <a:buNone/>
            </a:pPr>
            <a:r>
              <a:rPr lang="en-US" sz="2612" dirty="0">
                <a:solidFill>
                  <a:srgbClr val="404155"/>
                </a:solidFill>
                <a:latin typeface="Times New Roman" panose="02020603050405020304" pitchFamily="18" charset="0"/>
                <a:ea typeface="Corben" pitchFamily="34" charset="-122"/>
                <a:cs typeface="Times New Roman" panose="02020603050405020304" pitchFamily="18" charset="0"/>
              </a:rPr>
              <a:t>3</a:t>
            </a:r>
            <a:endParaRPr lang="en-US" sz="2612" dirty="0">
              <a:latin typeface="Times New Roman" panose="02020603050405020304" pitchFamily="18" charset="0"/>
              <a:cs typeface="Times New Roman" panose="02020603050405020304" pitchFamily="18" charset="0"/>
            </a:endParaRPr>
          </a:p>
        </p:txBody>
      </p:sp>
      <p:sp>
        <p:nvSpPr>
          <p:cNvPr id="21" name="Text 17"/>
          <p:cNvSpPr/>
          <p:nvPr/>
        </p:nvSpPr>
        <p:spPr>
          <a:xfrm>
            <a:off x="2097822" y="4891444"/>
            <a:ext cx="3097411" cy="345519"/>
          </a:xfrm>
          <a:prstGeom prst="rect">
            <a:avLst/>
          </a:prstGeom>
          <a:noFill/>
          <a:ln/>
        </p:spPr>
        <p:txBody>
          <a:bodyPr wrap="none" rtlCol="0" anchor="t"/>
          <a:lstStyle/>
          <a:p>
            <a:pPr marL="0" indent="0">
              <a:lnSpc>
                <a:spcPts val="2721"/>
              </a:lnSpc>
              <a:buNone/>
            </a:pPr>
            <a:r>
              <a:rPr lang="en-US" sz="2177" dirty="0">
                <a:solidFill>
                  <a:srgbClr val="404155"/>
                </a:solidFill>
                <a:latin typeface="Times New Roman" panose="02020603050405020304" pitchFamily="18" charset="0"/>
                <a:ea typeface="Corben" pitchFamily="34" charset="-122"/>
                <a:cs typeface="Times New Roman" panose="02020603050405020304" pitchFamily="18" charset="0"/>
              </a:rPr>
              <a:t>Expansions des langues</a:t>
            </a:r>
            <a:endParaRPr lang="en-US" sz="2177" dirty="0">
              <a:latin typeface="Times New Roman" panose="02020603050405020304" pitchFamily="18" charset="0"/>
              <a:cs typeface="Times New Roman" panose="02020603050405020304" pitchFamily="18" charset="0"/>
            </a:endParaRPr>
          </a:p>
        </p:txBody>
      </p:sp>
      <p:sp>
        <p:nvSpPr>
          <p:cNvPr id="22" name="Text 18"/>
          <p:cNvSpPr/>
          <p:nvPr/>
        </p:nvSpPr>
        <p:spPr>
          <a:xfrm>
            <a:off x="2062282" y="5462111"/>
            <a:ext cx="4036338" cy="1415415"/>
          </a:xfrm>
          <a:prstGeom prst="rect">
            <a:avLst/>
          </a:prstGeom>
          <a:noFill/>
          <a:ln/>
        </p:spPr>
        <p:txBody>
          <a:bodyPr wrap="square" rtlCol="0" anchor="t"/>
          <a:lstStyle/>
          <a:p>
            <a:pPr marL="0" indent="0" algn="just">
              <a:lnSpc>
                <a:spcPts val="2786"/>
              </a:lnSpc>
              <a:buNone/>
            </a:pPr>
            <a:r>
              <a:rPr lang="en-US" sz="1742" dirty="0">
                <a:solidFill>
                  <a:srgbClr val="404155"/>
                </a:solidFill>
                <a:latin typeface="Times New Roman" panose="02020603050405020304" pitchFamily="18" charset="0"/>
                <a:ea typeface="Nobile" pitchFamily="34" charset="-122"/>
                <a:cs typeface="Times New Roman" panose="02020603050405020304" pitchFamily="18" charset="0"/>
              </a:rPr>
              <a:t>Nous envisageons d'intégrer la prise en charge de plusieurs langues pour rendre notre site accessible à un public plus large</a:t>
            </a:r>
            <a:endParaRPr lang="en-US" sz="1742"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630</Words>
  <Application>Microsoft Office PowerPoint</Application>
  <PresentationFormat>Personnalisé</PresentationFormat>
  <Paragraphs>75</Paragraphs>
  <Slides>9</Slides>
  <Notes>9</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9</vt:i4>
      </vt:variant>
    </vt:vector>
  </HeadingPairs>
  <TitlesOfParts>
    <vt:vector size="14" baseType="lpstr">
      <vt:lpstr>Arial</vt:lpstr>
      <vt:lpstr>Calibri</vt:lpstr>
      <vt:lpstr>Times New Roman</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Lenovo</cp:lastModifiedBy>
  <cp:revision>3</cp:revision>
  <dcterms:created xsi:type="dcterms:W3CDTF">2024-03-05T21:56:31Z</dcterms:created>
  <dcterms:modified xsi:type="dcterms:W3CDTF">2024-03-07T18:09:03Z</dcterms:modified>
</cp:coreProperties>
</file>